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
      <p:font typeface="Maven Pro"/>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avenPro-regular.fntdata"/><Relationship Id="rId25" Type="http://schemas.openxmlformats.org/officeDocument/2006/relationships/font" Target="fonts/Nunito-boldItalic.fntdata"/><Relationship Id="rId27" Type="http://schemas.openxmlformats.org/officeDocument/2006/relationships/font" Target="fonts/MavenPr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7314fa75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314fa75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33c7d643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33c7d64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7314fa755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7314fa755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314fa755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314fa755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3705944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73705944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8326f05d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8326f05d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835255e2b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835255e2b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8326f05d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8326f05d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835255e2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835255e2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8326f05d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8326f05d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737059448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37059448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314fa755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314fa75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314fa75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314fa75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33c7d6438_0_10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733c7d6438_0_10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8326f05dc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8326f05dc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niatec.iri.isu.edu/ViewPage.aspx?id=153&amp;rebuild=true" TargetMode="External"/><Relationship Id="rId4" Type="http://schemas.openxmlformats.org/officeDocument/2006/relationships/hyperlink" Target="https://www.niatec.iri.isu.edu/ViewPage.aspx?id=153&amp;rebuild=true" TargetMode="External"/><Relationship Id="rId5" Type="http://schemas.openxmlformats.org/officeDocument/2006/relationships/hyperlink" Target="https://www.nist.gov/baldrige/products-services/baldrige-cybersecurity-initiative" TargetMode="External"/><Relationship Id="rId6" Type="http://schemas.openxmlformats.org/officeDocument/2006/relationships/hyperlink" Target="https://www.sans.org/security-resources/policies/" TargetMode="External"/><Relationship Id="rId7" Type="http://schemas.openxmlformats.org/officeDocument/2006/relationships/hyperlink" Target="https://www.sans.org/security-resources/policies/" TargetMode="External"/><Relationship Id="rId8" Type="http://schemas.openxmlformats.org/officeDocument/2006/relationships/hyperlink" Target="https://www.academia.edu/22784580/Legal_Ethical_and_Professional_Issues_in_Information_Secur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nvlpubs.nist.gov/nistpubs/SpecialPublications/NIST.SP.800-82r2.pdf" TargetMode="External"/><Relationship Id="rId4" Type="http://schemas.openxmlformats.org/officeDocument/2006/relationships/hyperlink" Target="https://www.ok.gov/cio/documents/InfoSecPPG.pdf" TargetMode="External"/><Relationship Id="rId5" Type="http://schemas.openxmlformats.org/officeDocument/2006/relationships/hyperlink" Target="https://www.cengage.com/resource_uploads/downloads/1111138214_259148.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Security Program Implementation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Zachary Hopping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 </a:t>
            </a:r>
            <a:r>
              <a:rPr lang="en"/>
              <a:t>Defense</a:t>
            </a:r>
            <a:r>
              <a:rPr lang="en"/>
              <a:t> </a:t>
            </a:r>
            <a:endParaRPr/>
          </a:p>
        </p:txBody>
      </p:sp>
      <p:sp>
        <p:nvSpPr>
          <p:cNvPr id="335" name="Google Shape;335;p22"/>
          <p:cNvSpPr txBox="1"/>
          <p:nvPr>
            <p:ph idx="1" type="body"/>
          </p:nvPr>
        </p:nvSpPr>
        <p:spPr>
          <a:xfrm>
            <a:off x="1303800" y="1676200"/>
            <a:ext cx="7030500" cy="285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 firewall is the first line of defense when it comes to protecting your network it decides what traffic is allowed and what is denied for example ICMP request, so implementing a strong firewall is very important.</a:t>
            </a:r>
            <a:endParaRPr/>
          </a:p>
          <a:p>
            <a:pPr indent="0" lvl="0" marL="0" rtl="0" algn="l">
              <a:lnSpc>
                <a:spcPct val="115000"/>
              </a:lnSpc>
              <a:spcBef>
                <a:spcPts val="1600"/>
              </a:spcBef>
              <a:spcAft>
                <a:spcPts val="0"/>
              </a:spcAft>
              <a:buNone/>
            </a:pPr>
            <a:r>
              <a:rPr lang="en"/>
              <a:t>Whitelisting &amp; Blacklisting (Content Filter)- Will block certain websites which will provide </a:t>
            </a:r>
            <a:r>
              <a:rPr lang="en"/>
              <a:t>protection</a:t>
            </a:r>
            <a:r>
              <a:rPr lang="en"/>
              <a:t> from employees </a:t>
            </a:r>
            <a:r>
              <a:rPr lang="en"/>
              <a:t>visiting</a:t>
            </a:r>
            <a:r>
              <a:rPr lang="en"/>
              <a:t> </a:t>
            </a:r>
            <a:r>
              <a:rPr lang="en"/>
              <a:t>malicious</a:t>
            </a:r>
            <a:r>
              <a:rPr lang="en"/>
              <a:t> websites.</a:t>
            </a:r>
            <a:endParaRPr/>
          </a:p>
          <a:p>
            <a:pPr indent="0" lvl="0" marL="0" rtl="0" algn="l">
              <a:spcBef>
                <a:spcPts val="1600"/>
              </a:spcBef>
              <a:spcAft>
                <a:spcPts val="1600"/>
              </a:spcAft>
              <a:buNone/>
            </a:pPr>
            <a:r>
              <a:t/>
            </a:r>
            <a:endParaRPr>
              <a:solidFill>
                <a:srgbClr val="434343"/>
              </a:solidFill>
            </a:endParaRPr>
          </a:p>
        </p:txBody>
      </p:sp>
      <p:pic>
        <p:nvPicPr>
          <p:cNvPr id="336" name="Google Shape;336;p22"/>
          <p:cNvPicPr preferRelativeResize="0"/>
          <p:nvPr/>
        </p:nvPicPr>
        <p:blipFill>
          <a:blip r:embed="rId3">
            <a:alphaModFix/>
          </a:blip>
          <a:stretch>
            <a:fillRect/>
          </a:stretch>
        </p:blipFill>
        <p:spPr>
          <a:xfrm>
            <a:off x="5953625" y="3012975"/>
            <a:ext cx="2271900" cy="2069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Network Defense</a:t>
            </a:r>
            <a:endParaRPr/>
          </a:p>
        </p:txBody>
      </p:sp>
      <p:sp>
        <p:nvSpPr>
          <p:cNvPr id="342" name="Google Shape;342;p23"/>
          <p:cNvSpPr txBox="1"/>
          <p:nvPr>
            <p:ph idx="1" type="body"/>
          </p:nvPr>
        </p:nvSpPr>
        <p:spPr>
          <a:xfrm>
            <a:off x="1303800" y="1473425"/>
            <a:ext cx="7030500" cy="30582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1600"/>
              </a:spcAft>
              <a:buNone/>
            </a:pPr>
            <a:r>
              <a:rPr lang="en">
                <a:solidFill>
                  <a:srgbClr val="434343"/>
                </a:solidFill>
              </a:rPr>
              <a:t>Adding IPS/IDS (NIDS/NIPS/HIPS/HIDS)- An IDS will detect an attack and will notify the network administrator. An IPS will, however, notify the admin of an intrusion but the software will also try to prevent the malware or attack from spreading into your system. Implementing an intrusion detection system requires some time and effort you must decide whether you want a “host-based, which is deployed on a single host system and monitors packets or processes on that system. Or a network-based system that uses network cards and sets them to promiscuous mode to analyze data on the network which allows you to monitor multiple systems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Cryptography</a:t>
            </a:r>
            <a:r>
              <a:rPr lang="en"/>
              <a:t> &amp; Encryption</a:t>
            </a:r>
            <a:endParaRPr/>
          </a:p>
        </p:txBody>
      </p:sp>
      <p:sp>
        <p:nvSpPr>
          <p:cNvPr id="348" name="Google Shape;348;p24"/>
          <p:cNvSpPr txBox="1"/>
          <p:nvPr>
            <p:ph idx="1" type="body"/>
          </p:nvPr>
        </p:nvSpPr>
        <p:spPr>
          <a:xfrm>
            <a:off x="1303800" y="1453150"/>
            <a:ext cx="7030500" cy="33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Symmetric Key Algorithms- Uses single key to decrypt and encrypt data (DES, 3DES, RC, and AES)</a:t>
            </a:r>
            <a:endParaRPr/>
          </a:p>
          <a:p>
            <a:pPr indent="-311150" lvl="0" marL="457200" rtl="0" algn="l">
              <a:spcBef>
                <a:spcPts val="1600"/>
              </a:spcBef>
              <a:spcAft>
                <a:spcPts val="0"/>
              </a:spcAft>
              <a:buSzPts val="1300"/>
              <a:buChar char="●"/>
            </a:pPr>
            <a:r>
              <a:rPr lang="en"/>
              <a:t>Stream Cipher- encrypts each binary digit one at a time </a:t>
            </a:r>
            <a:endParaRPr/>
          </a:p>
          <a:p>
            <a:pPr indent="-311150" lvl="0" marL="457200" rtl="0" algn="l">
              <a:spcBef>
                <a:spcPts val="0"/>
              </a:spcBef>
              <a:spcAft>
                <a:spcPts val="0"/>
              </a:spcAft>
              <a:buSzPts val="1300"/>
              <a:buChar char="●"/>
            </a:pPr>
            <a:r>
              <a:rPr lang="en"/>
              <a:t>Block Cipher - encrypts a group of bits known as blocks</a:t>
            </a:r>
            <a:endParaRPr/>
          </a:p>
          <a:p>
            <a:pPr indent="0" lvl="0" marL="0" rtl="0" algn="l">
              <a:spcBef>
                <a:spcPts val="1600"/>
              </a:spcBef>
              <a:spcAft>
                <a:spcPts val="0"/>
              </a:spcAft>
              <a:buNone/>
            </a:pPr>
            <a:r>
              <a:rPr lang="en"/>
              <a:t>Asymmetric Key Algorithms- Uses a pair of different keys to encrypt and decrypt data (RSA, Diffie-Hellman, and Elliptic Curve)</a:t>
            </a:r>
            <a:endParaRPr/>
          </a:p>
          <a:p>
            <a:pPr indent="0" lvl="0" marL="0" rtl="0" algn="l">
              <a:spcBef>
                <a:spcPts val="1600"/>
              </a:spcBef>
              <a:spcAft>
                <a:spcPts val="1600"/>
              </a:spcAft>
              <a:buNone/>
            </a:pPr>
            <a:r>
              <a:rPr lang="en"/>
              <a:t>Symmetric Key </a:t>
            </a:r>
            <a:r>
              <a:rPr lang="en"/>
              <a:t>encryption</a:t>
            </a:r>
            <a:r>
              <a:rPr lang="en"/>
              <a:t> is much faster than asymmetric but is less complex compared to asymmetric encryption.</a:t>
            </a:r>
            <a:endParaRPr/>
          </a:p>
        </p:txBody>
      </p:sp>
      <p:pic>
        <p:nvPicPr>
          <p:cNvPr id="349" name="Google Shape;349;p24"/>
          <p:cNvPicPr preferRelativeResize="0"/>
          <p:nvPr/>
        </p:nvPicPr>
        <p:blipFill>
          <a:blip r:embed="rId3">
            <a:alphaModFix/>
          </a:blip>
          <a:stretch>
            <a:fillRect/>
          </a:stretch>
        </p:blipFill>
        <p:spPr>
          <a:xfrm>
            <a:off x="4053725" y="3798500"/>
            <a:ext cx="3367524" cy="112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Incident Response</a:t>
            </a:r>
            <a:endParaRPr/>
          </a:p>
        </p:txBody>
      </p:sp>
      <p:sp>
        <p:nvSpPr>
          <p:cNvPr id="355" name="Google Shape;355;p25"/>
          <p:cNvSpPr txBox="1"/>
          <p:nvPr>
            <p:ph idx="1" type="body"/>
          </p:nvPr>
        </p:nvSpPr>
        <p:spPr>
          <a:xfrm>
            <a:off x="1303800" y="1412600"/>
            <a:ext cx="7030500" cy="36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a:t>
            </a:r>
            <a:r>
              <a:rPr lang="en"/>
              <a:t>proper</a:t>
            </a:r>
            <a:r>
              <a:rPr lang="en"/>
              <a:t> </a:t>
            </a:r>
            <a:r>
              <a:rPr lang="en"/>
              <a:t>procedures</a:t>
            </a:r>
            <a:r>
              <a:rPr lang="en"/>
              <a:t> in place to </a:t>
            </a:r>
            <a:r>
              <a:rPr lang="en"/>
              <a:t>respond</a:t>
            </a:r>
            <a:r>
              <a:rPr lang="en"/>
              <a:t> to incidents or </a:t>
            </a:r>
            <a:r>
              <a:rPr lang="en"/>
              <a:t>disasters is very important.</a:t>
            </a:r>
            <a:endParaRPr/>
          </a:p>
          <a:p>
            <a:pPr indent="-311150" lvl="0" marL="457200" rtl="0" algn="l">
              <a:lnSpc>
                <a:spcPct val="150000"/>
              </a:lnSpc>
              <a:spcBef>
                <a:spcPts val="1600"/>
              </a:spcBef>
              <a:spcAft>
                <a:spcPts val="0"/>
              </a:spcAft>
              <a:buSzPts val="1300"/>
              <a:buChar char="●"/>
            </a:pPr>
            <a:r>
              <a:rPr b="1" lang="en"/>
              <a:t>Preparation- </a:t>
            </a:r>
            <a:r>
              <a:rPr lang="en"/>
              <a:t>Having a proper plan of action is very important if not we will be left wide open for attacks and be unable to stop them.</a:t>
            </a:r>
            <a:endParaRPr/>
          </a:p>
          <a:p>
            <a:pPr indent="-311150" lvl="0" marL="457200" rtl="0" algn="l">
              <a:lnSpc>
                <a:spcPct val="150000"/>
              </a:lnSpc>
              <a:spcBef>
                <a:spcPts val="0"/>
              </a:spcBef>
              <a:spcAft>
                <a:spcPts val="0"/>
              </a:spcAft>
              <a:buSzPts val="1300"/>
              <a:buChar char="●"/>
            </a:pPr>
            <a:r>
              <a:rPr b="1" lang="en"/>
              <a:t>Detection and Analysis- </a:t>
            </a:r>
            <a:r>
              <a:rPr lang="en"/>
              <a:t>Pinpoint the incident and analysing what is does and how it works, making sure that we have properly documented the whole thing for later review</a:t>
            </a:r>
            <a:endParaRPr/>
          </a:p>
          <a:p>
            <a:pPr indent="-311150" lvl="0" marL="457200" rtl="0" algn="l">
              <a:lnSpc>
                <a:spcPct val="150000"/>
              </a:lnSpc>
              <a:spcBef>
                <a:spcPts val="0"/>
              </a:spcBef>
              <a:spcAft>
                <a:spcPts val="0"/>
              </a:spcAft>
              <a:buSzPts val="1300"/>
              <a:buChar char="●"/>
            </a:pPr>
            <a:r>
              <a:rPr b="1" lang="en"/>
              <a:t>Containment and Eradication- </a:t>
            </a:r>
            <a:r>
              <a:rPr lang="en"/>
              <a:t>Once we have found the incident containing it so it does not spread to assets. This will also help with damages and the severity of the incident </a:t>
            </a:r>
            <a:endParaRPr/>
          </a:p>
          <a:p>
            <a:pPr indent="-311150" lvl="0" marL="457200" rtl="0" algn="l">
              <a:lnSpc>
                <a:spcPct val="150000"/>
              </a:lnSpc>
              <a:spcBef>
                <a:spcPts val="0"/>
              </a:spcBef>
              <a:spcAft>
                <a:spcPts val="0"/>
              </a:spcAft>
              <a:buSzPts val="1300"/>
              <a:buChar char="●"/>
            </a:pPr>
            <a:r>
              <a:rPr b="1" lang="en"/>
              <a:t>Post-incident recovery- </a:t>
            </a:r>
            <a:r>
              <a:rPr lang="en"/>
              <a:t>FInally the review stage what could we have done differently to stop this attack from happening, how did this attack happen, what could be done in the future to prevent these incidents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Disaster Recovery Plan (DRPs)</a:t>
            </a:r>
            <a:endParaRPr/>
          </a:p>
        </p:txBody>
      </p:sp>
      <p:sp>
        <p:nvSpPr>
          <p:cNvPr id="361" name="Google Shape;361;p26"/>
          <p:cNvSpPr txBox="1"/>
          <p:nvPr>
            <p:ph idx="1" type="body"/>
          </p:nvPr>
        </p:nvSpPr>
        <p:spPr>
          <a:xfrm>
            <a:off x="1303800" y="1568050"/>
            <a:ext cx="7030500" cy="36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Depending on our environment for our company and the location we choose fire, flood, power-loss, and theft can all be disasters we must plan for.</a:t>
            </a:r>
            <a:endParaRPr b="1" sz="1200"/>
          </a:p>
          <a:p>
            <a:pPr indent="-304800" lvl="0" marL="457200" rtl="0" algn="l">
              <a:spcBef>
                <a:spcPts val="1600"/>
              </a:spcBef>
              <a:spcAft>
                <a:spcPts val="0"/>
              </a:spcAft>
              <a:buSzPts val="1200"/>
              <a:buChar char="●"/>
            </a:pPr>
            <a:r>
              <a:rPr b="1" lang="en" sz="1200"/>
              <a:t>Contact Information- </a:t>
            </a:r>
            <a:r>
              <a:rPr lang="en" sz="1200"/>
              <a:t>Having the proper information of who to contact if disaster occurs </a:t>
            </a:r>
            <a:endParaRPr sz="1200"/>
          </a:p>
          <a:p>
            <a:pPr indent="-304800" lvl="0" marL="457200" rtl="0" algn="l">
              <a:spcBef>
                <a:spcPts val="0"/>
              </a:spcBef>
              <a:spcAft>
                <a:spcPts val="0"/>
              </a:spcAft>
              <a:buSzPts val="1200"/>
              <a:buChar char="●"/>
            </a:pPr>
            <a:r>
              <a:rPr b="1" lang="en" sz="1200"/>
              <a:t>Impact Determination- </a:t>
            </a:r>
            <a:r>
              <a:rPr lang="en" sz="1200"/>
              <a:t>Determine disasters full impact this includes assets and cost to replace assets</a:t>
            </a:r>
            <a:endParaRPr sz="1200"/>
          </a:p>
          <a:p>
            <a:pPr indent="-304800" lvl="0" marL="457200" rtl="0" algn="l">
              <a:spcBef>
                <a:spcPts val="0"/>
              </a:spcBef>
              <a:spcAft>
                <a:spcPts val="0"/>
              </a:spcAft>
              <a:buSzPts val="1200"/>
              <a:buChar char="●"/>
            </a:pPr>
            <a:r>
              <a:rPr b="1" lang="en" sz="1200"/>
              <a:t>Recovery Plan- </a:t>
            </a:r>
            <a:r>
              <a:rPr lang="en" sz="1200"/>
              <a:t>This phase will vary greatly depending on disasters and the determination of disaster impact, it will include estimated time and might also include after action report</a:t>
            </a:r>
            <a:endParaRPr sz="1200"/>
          </a:p>
          <a:p>
            <a:pPr indent="-304800" lvl="0" marL="457200" rtl="0" algn="l">
              <a:spcBef>
                <a:spcPts val="0"/>
              </a:spcBef>
              <a:spcAft>
                <a:spcPts val="0"/>
              </a:spcAft>
              <a:buSzPts val="1200"/>
              <a:buChar char="●"/>
            </a:pPr>
            <a:r>
              <a:rPr b="1" lang="en" sz="1200"/>
              <a:t>Copies of Agreement- </a:t>
            </a:r>
            <a:r>
              <a:rPr lang="en" sz="1200"/>
              <a:t>copies of agreement with ISP, building management and so on should be stored with DR plan </a:t>
            </a:r>
            <a:endParaRPr sz="1200"/>
          </a:p>
          <a:p>
            <a:pPr indent="-304800" lvl="0" marL="457200" rtl="0" algn="l">
              <a:spcBef>
                <a:spcPts val="0"/>
              </a:spcBef>
              <a:spcAft>
                <a:spcPts val="0"/>
              </a:spcAft>
              <a:buSzPts val="1200"/>
              <a:buChar char="●"/>
            </a:pPr>
            <a:r>
              <a:rPr b="1" lang="en" sz="1200"/>
              <a:t>Disaster Recovery Drills &amp; Exercises- </a:t>
            </a:r>
            <a:r>
              <a:rPr lang="en" sz="1200"/>
              <a:t>Employees should be trained and prepared for disaster and have steps in place to follow.</a:t>
            </a:r>
            <a:endParaRPr sz="1200"/>
          </a:p>
          <a:p>
            <a:pPr indent="-304800" lvl="0" marL="457200" rtl="0" algn="l">
              <a:spcBef>
                <a:spcPts val="0"/>
              </a:spcBef>
              <a:spcAft>
                <a:spcPts val="0"/>
              </a:spcAft>
              <a:buSzPts val="1200"/>
              <a:buChar char="●"/>
            </a:pPr>
            <a:r>
              <a:rPr b="1" lang="en" sz="1200"/>
              <a:t>Critical Data and Systems- </a:t>
            </a:r>
            <a:r>
              <a:rPr lang="en" sz="1200"/>
              <a:t>This should be a list of mission critical information and systems necessary for business operations, implementing a backup site to continue work until operations have returned to 100%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367" name="Google Shape;367;p27"/>
          <p:cNvSpPr txBox="1"/>
          <p:nvPr>
            <p:ph idx="1" type="body"/>
          </p:nvPr>
        </p:nvSpPr>
        <p:spPr>
          <a:xfrm>
            <a:off x="945600" y="1162550"/>
            <a:ext cx="7030500" cy="37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marR="50800" rtl="0" algn="l">
              <a:lnSpc>
                <a:spcPct val="250000"/>
              </a:lnSpc>
              <a:spcBef>
                <a:spcPts val="0"/>
              </a:spcBef>
              <a:spcAft>
                <a:spcPts val="0"/>
              </a:spcAft>
              <a:buNone/>
            </a:pPr>
            <a:r>
              <a:rPr i="1" lang="en" sz="1100">
                <a:solidFill>
                  <a:srgbClr val="000000"/>
                </a:solidFill>
                <a:latin typeface="Arial"/>
                <a:ea typeface="Arial"/>
                <a:cs typeface="Arial"/>
                <a:sym typeface="Arial"/>
              </a:rPr>
              <a:t>03. (III) ethical issues</a:t>
            </a:r>
            <a:r>
              <a:rPr lang="en" sz="1100">
                <a:solidFill>
                  <a:srgbClr val="000000"/>
                </a:solidFill>
                <a:latin typeface="Arial"/>
                <a:ea typeface="Arial"/>
                <a:cs typeface="Arial"/>
                <a:sym typeface="Arial"/>
              </a:rPr>
              <a:t>. (n.d.). Home.</a:t>
            </a:r>
            <a:r>
              <a:rPr lang="en" sz="1100">
                <a:solidFill>
                  <a:srgbClr val="000000"/>
                </a:solidFill>
                <a:uFill>
                  <a:noFill/>
                </a:uFill>
                <a:latin typeface="Arial"/>
                <a:ea typeface="Arial"/>
                <a:cs typeface="Arial"/>
                <a:sym typeface="Arial"/>
                <a:hlinkClick r:id="rId3"/>
              </a:rPr>
              <a:t> </a:t>
            </a:r>
            <a:r>
              <a:rPr lang="en" sz="1100" u="sng">
                <a:solidFill>
                  <a:srgbClr val="4A86E8"/>
                </a:solidFill>
                <a:latin typeface="Arial"/>
                <a:ea typeface="Arial"/>
                <a:cs typeface="Arial"/>
                <a:sym typeface="Arial"/>
                <a:hlinkClick r:id="rId4"/>
              </a:rPr>
              <a:t>https://www.niatec.iri.isu.edu/ViewPage.aspx?id=153&amp;rebuild=true</a:t>
            </a:r>
            <a:endParaRPr i="1" sz="1100">
              <a:solidFill>
                <a:srgbClr val="4A86E8"/>
              </a:solidFill>
              <a:latin typeface="Arial"/>
              <a:ea typeface="Arial"/>
              <a:cs typeface="Arial"/>
              <a:sym typeface="Arial"/>
            </a:endParaRPr>
          </a:p>
          <a:p>
            <a:pPr indent="457200" lvl="0" marL="0" marR="50800" rtl="0" algn="l">
              <a:lnSpc>
                <a:spcPct val="250000"/>
              </a:lnSpc>
              <a:spcBef>
                <a:spcPts val="0"/>
              </a:spcBef>
              <a:spcAft>
                <a:spcPts val="0"/>
              </a:spcAft>
              <a:buNone/>
            </a:pPr>
            <a:r>
              <a:rPr i="1" lang="en" sz="1100">
                <a:solidFill>
                  <a:srgbClr val="000000"/>
                </a:solidFill>
                <a:latin typeface="Arial"/>
                <a:ea typeface="Arial"/>
                <a:cs typeface="Arial"/>
                <a:sym typeface="Arial"/>
              </a:rPr>
              <a:t>Baldrige cybersecurity initiative</a:t>
            </a:r>
            <a:r>
              <a:rPr lang="en" sz="1100">
                <a:solidFill>
                  <a:srgbClr val="000000"/>
                </a:solidFill>
                <a:latin typeface="Arial"/>
                <a:ea typeface="Arial"/>
                <a:cs typeface="Arial"/>
                <a:sym typeface="Arial"/>
              </a:rPr>
              <a:t>. (2019, November 15). NIST.</a:t>
            </a:r>
            <a:endParaRPr sz="1100">
              <a:solidFill>
                <a:srgbClr val="000000"/>
              </a:solidFill>
              <a:latin typeface="Arial"/>
              <a:ea typeface="Arial"/>
              <a:cs typeface="Arial"/>
              <a:sym typeface="Arial"/>
            </a:endParaRPr>
          </a:p>
          <a:p>
            <a:pPr indent="457200" lvl="0" marL="0" marR="50800" rtl="0" algn="l">
              <a:lnSpc>
                <a:spcPct val="250000"/>
              </a:lnSpc>
              <a:spcBef>
                <a:spcPts val="0"/>
              </a:spcBef>
              <a:spcAft>
                <a:spcPts val="0"/>
              </a:spcAft>
              <a:buNone/>
            </a:pPr>
            <a:r>
              <a:rPr lang="en" sz="1100" u="sng">
                <a:solidFill>
                  <a:srgbClr val="4A86E8"/>
                </a:solidFill>
                <a:latin typeface="Arial"/>
                <a:ea typeface="Arial"/>
                <a:cs typeface="Arial"/>
                <a:sym typeface="Arial"/>
                <a:hlinkClick r:id="rId5"/>
              </a:rPr>
              <a:t>https://www.nist.gov/baldrige/products-services/baldrige-cybersecurity-initiative</a:t>
            </a:r>
            <a:endParaRPr sz="1100" u="sng">
              <a:solidFill>
                <a:srgbClr val="4A86E8"/>
              </a:solidFill>
              <a:latin typeface="Arial"/>
              <a:ea typeface="Arial"/>
              <a:cs typeface="Arial"/>
              <a:sym typeface="Arial"/>
            </a:endParaRPr>
          </a:p>
          <a:p>
            <a:pPr indent="0" lvl="0" marL="0" marR="50800" rtl="0" algn="l">
              <a:lnSpc>
                <a:spcPct val="250000"/>
              </a:lnSpc>
              <a:spcBef>
                <a:spcPts val="0"/>
              </a:spcBef>
              <a:spcAft>
                <a:spcPts val="0"/>
              </a:spcAft>
              <a:buNone/>
            </a:pPr>
            <a:r>
              <a:rPr i="1" lang="en" sz="1100">
                <a:solidFill>
                  <a:srgbClr val="000000"/>
                </a:solidFill>
                <a:latin typeface="Arial"/>
                <a:ea typeface="Arial"/>
                <a:cs typeface="Arial"/>
                <a:sym typeface="Arial"/>
              </a:rPr>
              <a:t>Information security policy templates</a:t>
            </a:r>
            <a:r>
              <a:rPr lang="en" sz="1100">
                <a:solidFill>
                  <a:srgbClr val="000000"/>
                </a:solidFill>
                <a:latin typeface="Arial"/>
                <a:ea typeface="Arial"/>
                <a:cs typeface="Arial"/>
                <a:sym typeface="Arial"/>
              </a:rPr>
              <a:t>. (n.d.). Information Security Training | SANS Cyber Security</a:t>
            </a:r>
            <a:endParaRPr sz="1100">
              <a:solidFill>
                <a:srgbClr val="000000"/>
              </a:solidFill>
              <a:latin typeface="Arial"/>
              <a:ea typeface="Arial"/>
              <a:cs typeface="Arial"/>
              <a:sym typeface="Arial"/>
            </a:endParaRPr>
          </a:p>
          <a:p>
            <a:pPr indent="457200" lvl="0" marL="0" marR="50800" rtl="0" algn="l">
              <a:lnSpc>
                <a:spcPct val="250000"/>
              </a:lnSpc>
              <a:spcBef>
                <a:spcPts val="0"/>
              </a:spcBef>
              <a:spcAft>
                <a:spcPts val="0"/>
              </a:spcAft>
              <a:buNone/>
            </a:pPr>
            <a:r>
              <a:rPr lang="en" sz="1100">
                <a:solidFill>
                  <a:srgbClr val="000000"/>
                </a:solidFill>
                <a:latin typeface="Arial"/>
                <a:ea typeface="Arial"/>
                <a:cs typeface="Arial"/>
                <a:sym typeface="Arial"/>
              </a:rPr>
              <a:t>Certifications &amp; Research.</a:t>
            </a:r>
            <a:r>
              <a:rPr lang="en" sz="1100">
                <a:solidFill>
                  <a:srgbClr val="000000"/>
                </a:solidFill>
                <a:uFill>
                  <a:noFill/>
                </a:uFill>
                <a:latin typeface="Arial"/>
                <a:ea typeface="Arial"/>
                <a:cs typeface="Arial"/>
                <a:sym typeface="Arial"/>
                <a:hlinkClick r:id="rId6"/>
              </a:rPr>
              <a:t> </a:t>
            </a:r>
            <a:r>
              <a:rPr lang="en" sz="1100" u="sng">
                <a:solidFill>
                  <a:srgbClr val="4A86E8"/>
                </a:solidFill>
                <a:latin typeface="Arial"/>
                <a:ea typeface="Arial"/>
                <a:cs typeface="Arial"/>
                <a:sym typeface="Arial"/>
                <a:hlinkClick r:id="rId7"/>
              </a:rPr>
              <a:t>https://www.sans.org/security-resources/policies/</a:t>
            </a:r>
            <a:endParaRPr sz="1100" u="sng">
              <a:solidFill>
                <a:srgbClr val="4A86E8"/>
              </a:solidFill>
              <a:latin typeface="Arial"/>
              <a:ea typeface="Arial"/>
              <a:cs typeface="Arial"/>
              <a:sym typeface="Arial"/>
            </a:endParaRPr>
          </a:p>
          <a:p>
            <a:pPr indent="0" lvl="0" marL="0" marR="50800" rtl="0" algn="l">
              <a:lnSpc>
                <a:spcPct val="250000"/>
              </a:lnSpc>
              <a:spcBef>
                <a:spcPts val="0"/>
              </a:spcBef>
              <a:spcAft>
                <a:spcPts val="0"/>
              </a:spcAft>
              <a:buNone/>
            </a:pPr>
            <a:r>
              <a:rPr i="1" lang="en" sz="1100">
                <a:solidFill>
                  <a:srgbClr val="000000"/>
                </a:solidFill>
                <a:latin typeface="Arial"/>
                <a:ea typeface="Arial"/>
                <a:cs typeface="Arial"/>
                <a:sym typeface="Arial"/>
              </a:rPr>
              <a:t>Legal ethical and professional issues in information security</a:t>
            </a:r>
            <a:r>
              <a:rPr lang="en" sz="1100">
                <a:solidFill>
                  <a:srgbClr val="000000"/>
                </a:solidFill>
                <a:latin typeface="Arial"/>
                <a:ea typeface="Arial"/>
                <a:cs typeface="Arial"/>
                <a:sym typeface="Arial"/>
              </a:rPr>
              <a:t>. (n.d.). Academia.edu - Share research.</a:t>
            </a:r>
            <a:endParaRPr sz="1100">
              <a:solidFill>
                <a:srgbClr val="000000"/>
              </a:solidFill>
              <a:latin typeface="Arial"/>
              <a:ea typeface="Arial"/>
              <a:cs typeface="Arial"/>
              <a:sym typeface="Arial"/>
            </a:endParaRPr>
          </a:p>
          <a:p>
            <a:pPr indent="0" lvl="0" marL="457200" marR="50800" rtl="0" algn="l">
              <a:lnSpc>
                <a:spcPct val="250000"/>
              </a:lnSpc>
              <a:spcBef>
                <a:spcPts val="0"/>
              </a:spcBef>
              <a:spcAft>
                <a:spcPts val="0"/>
              </a:spcAft>
              <a:buNone/>
            </a:pPr>
            <a:r>
              <a:rPr lang="en" sz="1100" u="sng">
                <a:solidFill>
                  <a:srgbClr val="4A86E8"/>
                </a:solidFill>
                <a:latin typeface="Arial"/>
                <a:ea typeface="Arial"/>
                <a:cs typeface="Arial"/>
                <a:sym typeface="Arial"/>
                <a:hlinkClick r:id="rId8"/>
              </a:rPr>
              <a:t>https://www.academia.edu/22784580/Legal_Ethical_and_Professional_Issues_in_Information_Security</a:t>
            </a:r>
            <a:endParaRPr>
              <a:solidFill>
                <a:srgbClr val="4A86E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a:t>
            </a:r>
            <a:endParaRPr/>
          </a:p>
        </p:txBody>
      </p:sp>
      <p:sp>
        <p:nvSpPr>
          <p:cNvPr id="373" name="Google Shape;373;p2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100" u="sng">
                <a:solidFill>
                  <a:srgbClr val="4A86E8"/>
                </a:solidFill>
                <a:latin typeface="Arial"/>
                <a:ea typeface="Arial"/>
                <a:cs typeface="Arial"/>
                <a:sym typeface="Arial"/>
                <a:hlinkClick r:id="rId3"/>
              </a:rPr>
              <a:t>https://nvlpubs.nist.gov/nistpubs/SpecialPublications/NIST.SP.800-82r2.pdf</a:t>
            </a:r>
            <a:endParaRPr>
              <a:solidFill>
                <a:srgbClr val="4A86E8"/>
              </a:solidFill>
            </a:endParaRPr>
          </a:p>
          <a:p>
            <a:pPr indent="0" lvl="0" marL="0" rtl="0" algn="l">
              <a:lnSpc>
                <a:spcPct val="200000"/>
              </a:lnSpc>
              <a:spcBef>
                <a:spcPts val="0"/>
              </a:spcBef>
              <a:spcAft>
                <a:spcPts val="0"/>
              </a:spcAft>
              <a:buNone/>
            </a:pPr>
            <a:r>
              <a:rPr lang="en" sz="1100" u="sng">
                <a:solidFill>
                  <a:srgbClr val="4A86E8"/>
                </a:solidFill>
                <a:latin typeface="Arial"/>
                <a:ea typeface="Arial"/>
                <a:cs typeface="Arial"/>
                <a:sym typeface="Arial"/>
                <a:hlinkClick r:id="rId4"/>
              </a:rPr>
              <a:t>https://www.ok.gov/cio/documents/InfoSecPPG.pdf</a:t>
            </a:r>
            <a:endParaRPr sz="1100">
              <a:solidFill>
                <a:srgbClr val="4A86E8"/>
              </a:solidFill>
              <a:latin typeface="Arial"/>
              <a:ea typeface="Arial"/>
              <a:cs typeface="Arial"/>
              <a:sym typeface="Arial"/>
            </a:endParaRPr>
          </a:p>
          <a:p>
            <a:pPr indent="0" lvl="0" marL="0" rtl="0" algn="l">
              <a:lnSpc>
                <a:spcPct val="200000"/>
              </a:lnSpc>
              <a:spcBef>
                <a:spcPts val="0"/>
              </a:spcBef>
              <a:spcAft>
                <a:spcPts val="0"/>
              </a:spcAft>
              <a:buNone/>
            </a:pPr>
            <a:r>
              <a:rPr lang="en" sz="1100" u="sng">
                <a:solidFill>
                  <a:srgbClr val="4A86E8"/>
                </a:solidFill>
                <a:latin typeface="Arial"/>
                <a:ea typeface="Arial"/>
                <a:cs typeface="Arial"/>
                <a:sym typeface="Arial"/>
                <a:hlinkClick r:id="rId5"/>
              </a:rPr>
              <a:t>https://www.cengage.com/resource_uploads/downloads/1111138214_259148.pdf</a:t>
            </a:r>
            <a:endParaRPr sz="1100">
              <a:solidFill>
                <a:srgbClr val="4A86E8"/>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User-Training</a:t>
            </a:r>
            <a:endParaRPr/>
          </a:p>
        </p:txBody>
      </p:sp>
      <p:sp>
        <p:nvSpPr>
          <p:cNvPr id="284" name="Google Shape;284;p14"/>
          <p:cNvSpPr txBox="1"/>
          <p:nvPr>
            <p:ph idx="1" type="body"/>
          </p:nvPr>
        </p:nvSpPr>
        <p:spPr>
          <a:xfrm>
            <a:off x="1142250" y="1547775"/>
            <a:ext cx="7063500" cy="29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 training is very critical our end-users will be the ones targeted in attacks. They need to know how to spot these threats and what they should do if they encounter them. </a:t>
            </a:r>
            <a:endParaRPr/>
          </a:p>
          <a:p>
            <a:pPr indent="0" lvl="0" marL="0" rtl="0" algn="l">
              <a:spcBef>
                <a:spcPts val="1600"/>
              </a:spcBef>
              <a:spcAft>
                <a:spcPts val="0"/>
              </a:spcAft>
              <a:buNone/>
            </a:pPr>
            <a:r>
              <a:rPr lang="en"/>
              <a:t>End-users are vulnerabilities and can be exploited, the more they know and are aware </a:t>
            </a:r>
            <a:r>
              <a:rPr lang="en"/>
              <a:t>the</a:t>
            </a:r>
            <a:r>
              <a:rPr lang="en"/>
              <a:t> better equip they will be to secure themselves and our company.</a:t>
            </a:r>
            <a:endParaRPr/>
          </a:p>
          <a:p>
            <a:pPr indent="0" lvl="0" marL="0" rtl="0" algn="l">
              <a:spcBef>
                <a:spcPts val="1600"/>
              </a:spcBef>
              <a:spcAft>
                <a:spcPts val="1600"/>
              </a:spcAft>
              <a:buNone/>
            </a:pPr>
            <a:r>
              <a:rPr lang="en"/>
              <a:t>“91% of </a:t>
            </a:r>
            <a:r>
              <a:rPr lang="en"/>
              <a:t>successful</a:t>
            </a:r>
            <a:r>
              <a:rPr lang="en"/>
              <a:t> data breaches start with phishing attacks”(Knowbe4)</a:t>
            </a:r>
            <a:endParaRPr/>
          </a:p>
        </p:txBody>
      </p:sp>
      <p:pic>
        <p:nvPicPr>
          <p:cNvPr id="285" name="Google Shape;285;p14"/>
          <p:cNvPicPr preferRelativeResize="0"/>
          <p:nvPr/>
        </p:nvPicPr>
        <p:blipFill>
          <a:blip r:embed="rId3">
            <a:alphaModFix/>
          </a:blip>
          <a:stretch>
            <a:fillRect/>
          </a:stretch>
        </p:blipFill>
        <p:spPr>
          <a:xfrm>
            <a:off x="5686288" y="3307450"/>
            <a:ext cx="2962275" cy="1543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User-Training Implementation </a:t>
            </a:r>
            <a:endParaRPr/>
          </a:p>
        </p:txBody>
      </p:sp>
      <p:sp>
        <p:nvSpPr>
          <p:cNvPr id="291" name="Google Shape;291;p15"/>
          <p:cNvSpPr txBox="1"/>
          <p:nvPr>
            <p:ph idx="1" type="body"/>
          </p:nvPr>
        </p:nvSpPr>
        <p:spPr>
          <a:xfrm>
            <a:off x="1303800" y="1381750"/>
            <a:ext cx="7030500" cy="34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many ways that we can teach our users to be safe, we can </a:t>
            </a:r>
            <a:r>
              <a:rPr lang="en"/>
              <a:t>set up</a:t>
            </a:r>
            <a:r>
              <a:rPr lang="en"/>
              <a:t> </a:t>
            </a:r>
            <a:r>
              <a:rPr lang="en"/>
              <a:t>classroom</a:t>
            </a:r>
            <a:r>
              <a:rPr lang="en"/>
              <a:t> setting and lecture, do engaging </a:t>
            </a:r>
            <a:r>
              <a:rPr lang="en"/>
              <a:t>exercise or even tabletop exercises .</a:t>
            </a:r>
            <a:endParaRPr/>
          </a:p>
          <a:p>
            <a:pPr indent="0" lvl="0" marL="0" rtl="0" algn="l">
              <a:spcBef>
                <a:spcPts val="1600"/>
              </a:spcBef>
              <a:spcAft>
                <a:spcPts val="0"/>
              </a:spcAft>
              <a:buNone/>
            </a:pPr>
            <a:r>
              <a:rPr lang="en"/>
              <a:t>The how is not as important as what is taught in the training:</a:t>
            </a:r>
            <a:endParaRPr/>
          </a:p>
          <a:p>
            <a:pPr indent="-311150" lvl="0" marL="457200" rtl="0" algn="l">
              <a:spcBef>
                <a:spcPts val="1600"/>
              </a:spcBef>
              <a:spcAft>
                <a:spcPts val="0"/>
              </a:spcAft>
              <a:buSzPts val="1300"/>
              <a:buChar char="●"/>
            </a:pPr>
            <a:r>
              <a:rPr lang="en"/>
              <a:t>Never give authentication details such as passwords, pins, and smart cards</a:t>
            </a:r>
            <a:endParaRPr/>
          </a:p>
          <a:p>
            <a:pPr indent="-311150" lvl="0" marL="457200" rtl="0" algn="l">
              <a:spcBef>
                <a:spcPts val="0"/>
              </a:spcBef>
              <a:spcAft>
                <a:spcPts val="0"/>
              </a:spcAft>
              <a:buSzPts val="1300"/>
              <a:buChar char="●"/>
            </a:pPr>
            <a:r>
              <a:rPr lang="en"/>
              <a:t>Always screen emails and keep logs of events</a:t>
            </a:r>
            <a:endParaRPr/>
          </a:p>
          <a:p>
            <a:pPr indent="-311150" lvl="0" marL="457200" rtl="0" algn="l">
              <a:spcBef>
                <a:spcPts val="0"/>
              </a:spcBef>
              <a:spcAft>
                <a:spcPts val="0"/>
              </a:spcAft>
              <a:buSzPts val="1300"/>
              <a:buChar char="●"/>
            </a:pPr>
            <a:r>
              <a:rPr lang="en"/>
              <a:t>Use encryption protocols whenever transferring data  to ensure no evesdroppers.</a:t>
            </a:r>
            <a:endParaRPr/>
          </a:p>
          <a:p>
            <a:pPr indent="-311150" lvl="0" marL="457200" rtl="0" algn="l">
              <a:spcBef>
                <a:spcPts val="0"/>
              </a:spcBef>
              <a:spcAft>
                <a:spcPts val="0"/>
              </a:spcAft>
              <a:buSzPts val="1300"/>
              <a:buChar char="●"/>
            </a:pPr>
            <a:r>
              <a:rPr lang="en"/>
              <a:t>Never use unknown removable media devices </a:t>
            </a:r>
            <a:endParaRPr/>
          </a:p>
          <a:p>
            <a:pPr indent="-311150" lvl="0" marL="457200" rtl="0" algn="l">
              <a:spcBef>
                <a:spcPts val="0"/>
              </a:spcBef>
              <a:spcAft>
                <a:spcPts val="0"/>
              </a:spcAft>
              <a:buSzPts val="1300"/>
              <a:buChar char="●"/>
            </a:pPr>
            <a:r>
              <a:rPr lang="en"/>
              <a:t>Be careful when browsing the web to ensure you don't click on suspicious links (this should already be block if our company has implemented our network defense properly)</a:t>
            </a:r>
            <a:endParaRPr/>
          </a:p>
          <a:p>
            <a:pPr indent="0" lvl="0" marL="0" rtl="0" algn="l">
              <a:spcBef>
                <a:spcPts val="1600"/>
              </a:spcBef>
              <a:spcAft>
                <a:spcPts val="1600"/>
              </a:spcAft>
              <a:buNone/>
            </a:pPr>
            <a:r>
              <a:rPr lang="en"/>
              <a:t>There is much more that users should be aware of and properly trained to ensure our company is safe from end-users this is just a baseline start.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Security </a:t>
            </a:r>
            <a:endParaRPr/>
          </a:p>
        </p:txBody>
      </p:sp>
      <p:sp>
        <p:nvSpPr>
          <p:cNvPr id="297" name="Google Shape;297;p16"/>
          <p:cNvSpPr txBox="1"/>
          <p:nvPr>
            <p:ph idx="1" type="body"/>
          </p:nvPr>
        </p:nvSpPr>
        <p:spPr>
          <a:xfrm>
            <a:off x="1303800" y="1442575"/>
            <a:ext cx="7030500" cy="301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Physical security is the first line of defense when it comes to </a:t>
            </a:r>
            <a:r>
              <a:rPr lang="en"/>
              <a:t>securing</a:t>
            </a:r>
            <a:r>
              <a:rPr lang="en"/>
              <a:t> our </a:t>
            </a:r>
            <a:r>
              <a:rPr lang="en"/>
              <a:t>company.</a:t>
            </a:r>
            <a:endParaRPr/>
          </a:p>
          <a:p>
            <a:pPr indent="0" lvl="0" marL="0" rtl="0" algn="l">
              <a:lnSpc>
                <a:spcPct val="150000"/>
              </a:lnSpc>
              <a:spcBef>
                <a:spcPts val="1600"/>
              </a:spcBef>
              <a:spcAft>
                <a:spcPts val="0"/>
              </a:spcAft>
              <a:buNone/>
            </a:pPr>
            <a:r>
              <a:rPr lang="en"/>
              <a:t>Some options we have is putting up fencing around the building and adding CCTV cameras, these are known as deterrence methods. </a:t>
            </a:r>
            <a:endParaRPr/>
          </a:p>
          <a:p>
            <a:pPr indent="0" lvl="0" marL="0" rtl="0" algn="l">
              <a:lnSpc>
                <a:spcPct val="150000"/>
              </a:lnSpc>
              <a:spcBef>
                <a:spcPts val="1600"/>
              </a:spcBef>
              <a:spcAft>
                <a:spcPts val="0"/>
              </a:spcAft>
              <a:buNone/>
            </a:pPr>
            <a:r>
              <a:rPr lang="en"/>
              <a:t>We can also implement a mantrap with a security guard or a badge scanner this allows us to filter who comes in and who comes out. </a:t>
            </a:r>
            <a:endParaRPr/>
          </a:p>
          <a:p>
            <a:pPr indent="0" lvl="0" marL="0" rtl="0" algn="l">
              <a:lnSpc>
                <a:spcPct val="150000"/>
              </a:lnSpc>
              <a:spcBef>
                <a:spcPts val="1600"/>
              </a:spcBef>
              <a:spcAft>
                <a:spcPts val="0"/>
              </a:spcAft>
              <a:buNone/>
            </a:pPr>
            <a:r>
              <a:rPr lang="en"/>
              <a:t>This is can become very expensive with a security guard so a cheaper but also secure way would to use a card reader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4" name="Google Shape;304;p17"/>
          <p:cNvPicPr preferRelativeResize="0"/>
          <p:nvPr/>
        </p:nvPicPr>
        <p:blipFill>
          <a:blip r:embed="rId3">
            <a:alphaModFix/>
          </a:blip>
          <a:stretch>
            <a:fillRect/>
          </a:stretch>
        </p:blipFill>
        <p:spPr>
          <a:xfrm>
            <a:off x="1230925" y="175725"/>
            <a:ext cx="7473950" cy="4835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Risk Management</a:t>
            </a:r>
            <a:endParaRPr/>
          </a:p>
        </p:txBody>
      </p:sp>
      <p:sp>
        <p:nvSpPr>
          <p:cNvPr id="310" name="Google Shape;310;p18"/>
          <p:cNvSpPr txBox="1"/>
          <p:nvPr>
            <p:ph idx="1" type="body"/>
          </p:nvPr>
        </p:nvSpPr>
        <p:spPr>
          <a:xfrm>
            <a:off x="1303800" y="1219825"/>
            <a:ext cx="7030500" cy="254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rgbClr val="666666"/>
                </a:solidFill>
              </a:rPr>
              <a:t>We need to identify assets,  prioritize risk, and mitigate and monitor. </a:t>
            </a:r>
            <a:endParaRPr sz="1300">
              <a:solidFill>
                <a:srgbClr val="666666"/>
              </a:solidFill>
            </a:endParaRPr>
          </a:p>
          <a:p>
            <a:pPr indent="0" lvl="0" marL="0" rtl="0" algn="l">
              <a:lnSpc>
                <a:spcPct val="100000"/>
              </a:lnSpc>
              <a:spcBef>
                <a:spcPts val="1600"/>
              </a:spcBef>
              <a:spcAft>
                <a:spcPts val="0"/>
              </a:spcAft>
              <a:buNone/>
            </a:pPr>
            <a:r>
              <a:rPr lang="en" sz="1300">
                <a:solidFill>
                  <a:srgbClr val="666666"/>
                </a:solidFill>
              </a:rPr>
              <a:t>There are 4 types of risk management:</a:t>
            </a:r>
            <a:endParaRPr sz="1300">
              <a:solidFill>
                <a:srgbClr val="666666"/>
              </a:solidFill>
            </a:endParaRPr>
          </a:p>
          <a:p>
            <a:pPr indent="0" lvl="0" marL="0" rtl="0" algn="l">
              <a:lnSpc>
                <a:spcPct val="100000"/>
              </a:lnSpc>
              <a:spcBef>
                <a:spcPts val="1600"/>
              </a:spcBef>
              <a:spcAft>
                <a:spcPts val="0"/>
              </a:spcAft>
              <a:buNone/>
            </a:pPr>
            <a:r>
              <a:rPr b="1" lang="en" sz="1200">
                <a:solidFill>
                  <a:srgbClr val="666666"/>
                </a:solidFill>
              </a:rPr>
              <a:t>Risk Transference</a:t>
            </a:r>
            <a:r>
              <a:rPr lang="en" sz="1200">
                <a:solidFill>
                  <a:srgbClr val="666666"/>
                </a:solidFill>
              </a:rPr>
              <a:t>: This is like insurance the company still has to face the risk of a server failure, stolen data, or disaster but transfers the risk of losing money on those servers if they were lost.</a:t>
            </a:r>
            <a:endParaRPr sz="1200">
              <a:solidFill>
                <a:srgbClr val="666666"/>
              </a:solidFill>
            </a:endParaRPr>
          </a:p>
          <a:p>
            <a:pPr indent="0" lvl="0" marL="0" rtl="0" algn="l">
              <a:lnSpc>
                <a:spcPct val="100000"/>
              </a:lnSpc>
              <a:spcBef>
                <a:spcPts val="1600"/>
              </a:spcBef>
              <a:spcAft>
                <a:spcPts val="0"/>
              </a:spcAft>
              <a:buNone/>
            </a:pPr>
            <a:r>
              <a:rPr b="1" lang="en" sz="1200">
                <a:solidFill>
                  <a:srgbClr val="666666"/>
                </a:solidFill>
              </a:rPr>
              <a:t>R</a:t>
            </a:r>
            <a:r>
              <a:rPr b="1" lang="en" sz="1200">
                <a:solidFill>
                  <a:srgbClr val="666666"/>
                </a:solidFill>
              </a:rPr>
              <a:t>isk Avoidance</a:t>
            </a:r>
            <a:r>
              <a:rPr lang="en" sz="1200">
                <a:solidFill>
                  <a:srgbClr val="666666"/>
                </a:solidFill>
              </a:rPr>
              <a:t>: This is where we would decide to complete </a:t>
            </a:r>
            <a:r>
              <a:rPr lang="en" sz="1200">
                <a:solidFill>
                  <a:srgbClr val="666666"/>
                </a:solidFill>
              </a:rPr>
              <a:t>eliminate</a:t>
            </a:r>
            <a:r>
              <a:rPr lang="en" sz="1200">
                <a:solidFill>
                  <a:srgbClr val="666666"/>
                </a:solidFill>
              </a:rPr>
              <a:t> certain hazards that </a:t>
            </a:r>
            <a:r>
              <a:rPr lang="en" sz="1200">
                <a:solidFill>
                  <a:srgbClr val="666666"/>
                </a:solidFill>
              </a:rPr>
              <a:t>negatively</a:t>
            </a:r>
            <a:r>
              <a:rPr lang="en" sz="1200">
                <a:solidFill>
                  <a:srgbClr val="666666"/>
                </a:solidFill>
              </a:rPr>
              <a:t> affect </a:t>
            </a:r>
            <a:r>
              <a:rPr lang="en" sz="1200">
                <a:solidFill>
                  <a:srgbClr val="666666"/>
                </a:solidFill>
              </a:rPr>
              <a:t>our</a:t>
            </a:r>
            <a:r>
              <a:rPr lang="en" sz="1200">
                <a:solidFill>
                  <a:srgbClr val="666666"/>
                </a:solidFill>
              </a:rPr>
              <a:t> assets.</a:t>
            </a:r>
            <a:endParaRPr sz="1200">
              <a:solidFill>
                <a:srgbClr val="666666"/>
              </a:solidFill>
            </a:endParaRPr>
          </a:p>
          <a:p>
            <a:pPr indent="0" lvl="0" marL="0" rtl="0" algn="l">
              <a:lnSpc>
                <a:spcPct val="100000"/>
              </a:lnSpc>
              <a:spcBef>
                <a:spcPts val="1600"/>
              </a:spcBef>
              <a:spcAft>
                <a:spcPts val="0"/>
              </a:spcAft>
              <a:buNone/>
            </a:pPr>
            <a:r>
              <a:rPr b="1" lang="en" sz="1200">
                <a:solidFill>
                  <a:srgbClr val="666666"/>
                </a:solidFill>
              </a:rPr>
              <a:t>Risk Reduction: </a:t>
            </a:r>
            <a:r>
              <a:rPr lang="en" sz="1200">
                <a:solidFill>
                  <a:srgbClr val="666666"/>
                </a:solidFill>
              </a:rPr>
              <a:t>We can install anti-virus software/firewall that will be deterrents that can be put in place.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None/>
            </a:pPr>
            <a:r>
              <a:rPr b="1" lang="en" sz="1200">
                <a:solidFill>
                  <a:srgbClr val="666666"/>
                </a:solidFill>
              </a:rPr>
              <a:t>Risk Acceptance</a:t>
            </a:r>
            <a:r>
              <a:rPr lang="en" sz="1200">
                <a:solidFill>
                  <a:srgbClr val="666666"/>
                </a:solidFill>
              </a:rPr>
              <a:t>: We will also have to be prepared for accepting risk, some might be too expensive to reduce and will have to accept a certain amount of risk. This will be up to Senior </a:t>
            </a:r>
            <a:r>
              <a:rPr lang="en" sz="1200">
                <a:solidFill>
                  <a:srgbClr val="666666"/>
                </a:solidFill>
              </a:rPr>
              <a:t>management</a:t>
            </a:r>
            <a:r>
              <a:rPr lang="en" sz="1200">
                <a:solidFill>
                  <a:srgbClr val="666666"/>
                </a:solidFill>
              </a:rPr>
              <a:t> on what is </a:t>
            </a:r>
            <a:r>
              <a:rPr lang="en" sz="1200">
                <a:solidFill>
                  <a:srgbClr val="666666"/>
                </a:solidFill>
              </a:rPr>
              <a:t>acceptable</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t/>
            </a:r>
            <a:endParaRPr sz="1200">
              <a:solidFill>
                <a:srgbClr val="666666"/>
              </a:solidFill>
            </a:endParaRPr>
          </a:p>
          <a:p>
            <a:pPr indent="0" lvl="0" marL="0" rtl="0" algn="l">
              <a:lnSpc>
                <a:spcPct val="100000"/>
              </a:lnSpc>
              <a:spcBef>
                <a:spcPts val="0"/>
              </a:spcBef>
              <a:spcAft>
                <a:spcPts val="0"/>
              </a:spcAft>
              <a:buClr>
                <a:schemeClr val="dk1"/>
              </a:buClr>
              <a:buSzPts val="1100"/>
              <a:buFont typeface="Arial"/>
              <a:buNone/>
            </a:pPr>
            <a:r>
              <a:rPr b="1" lang="en" sz="1200">
                <a:solidFill>
                  <a:srgbClr val="666666"/>
                </a:solidFill>
              </a:rPr>
              <a:t>Residual Risk: </a:t>
            </a:r>
            <a:r>
              <a:rPr lang="en" sz="1200">
                <a:solidFill>
                  <a:srgbClr val="666666"/>
                </a:solidFill>
              </a:rPr>
              <a:t>After all of the previous techniques have been implemented there will still be risk and this is known as residual risk. This will also be up to senior management to decide how much residual risk will be acceptable.</a:t>
            </a:r>
            <a:endParaRPr sz="1200">
              <a:solidFill>
                <a:srgbClr val="66666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Access Control</a:t>
            </a:r>
            <a:endParaRPr/>
          </a:p>
        </p:txBody>
      </p:sp>
      <p:sp>
        <p:nvSpPr>
          <p:cNvPr id="316" name="Google Shape;316;p19"/>
          <p:cNvSpPr txBox="1"/>
          <p:nvPr>
            <p:ph idx="1" type="body"/>
          </p:nvPr>
        </p:nvSpPr>
        <p:spPr>
          <a:xfrm>
            <a:off x="1256400" y="1394000"/>
            <a:ext cx="7030500" cy="325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Attribute-Based access control (ABAC)- is a logical access control model that controls access to objects by evaluating rules </a:t>
            </a:r>
            <a:r>
              <a:rPr lang="en" sz="1600"/>
              <a:t>against</a:t>
            </a:r>
            <a:r>
              <a:rPr lang="en" sz="1600"/>
              <a:t> the attributes of the objects actions and environment relevant to a request</a:t>
            </a:r>
            <a:endParaRPr sz="1600"/>
          </a:p>
          <a:p>
            <a:pPr indent="0" lvl="0" marL="0" rtl="0" algn="l">
              <a:spcBef>
                <a:spcPts val="1600"/>
              </a:spcBef>
              <a:spcAft>
                <a:spcPts val="0"/>
              </a:spcAft>
              <a:buNone/>
            </a:pPr>
            <a:r>
              <a:rPr lang="en" sz="1600"/>
              <a:t>Attribute-Based Access Control is much more time intensive and will take more time to </a:t>
            </a:r>
            <a:r>
              <a:rPr lang="en" sz="1600"/>
              <a:t>set up</a:t>
            </a:r>
            <a:r>
              <a:rPr lang="en" sz="1600"/>
              <a:t>, after you create policy for each </a:t>
            </a:r>
            <a:r>
              <a:rPr lang="en" sz="1600"/>
              <a:t>management manually, for every new user you can just copy them to the new users while also modifying it to fit the need of the employee</a:t>
            </a:r>
            <a:endParaRPr sz="1600"/>
          </a:p>
          <a:p>
            <a:pPr indent="0" lvl="0" marL="0" rtl="0" algn="l">
              <a:spcBef>
                <a:spcPts val="1600"/>
              </a:spcBef>
              <a:spcAft>
                <a:spcPts val="0"/>
              </a:spcAft>
              <a:buNone/>
            </a:pPr>
            <a:r>
              <a:rPr lang="en" sz="1600"/>
              <a:t>ABAC allows for a more flexible access control compared to Role based or any other access control policies </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2200"/>
              <a:t>Wise Access Control Practices we should implement</a:t>
            </a:r>
            <a:endParaRPr sz="2200"/>
          </a:p>
        </p:txBody>
      </p:sp>
      <p:sp>
        <p:nvSpPr>
          <p:cNvPr id="322" name="Google Shape;322;p20"/>
          <p:cNvSpPr txBox="1"/>
          <p:nvPr>
            <p:ph idx="1" type="body"/>
          </p:nvPr>
        </p:nvSpPr>
        <p:spPr>
          <a:xfrm>
            <a:off x="1056750" y="1489900"/>
            <a:ext cx="7030500" cy="25416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0"/>
              </a:spcBef>
              <a:spcAft>
                <a:spcPts val="0"/>
              </a:spcAft>
              <a:buSzPts val="1500"/>
              <a:buAutoNum type="arabicPeriod"/>
            </a:pPr>
            <a:r>
              <a:rPr lang="en" sz="1500"/>
              <a:t>Least Privileges: Users should only be granted access to resources and memory that they need to complete their job effectively.</a:t>
            </a:r>
            <a:endParaRPr sz="1500"/>
          </a:p>
          <a:p>
            <a:pPr indent="-323850" lvl="0" marL="457200" rtl="0" algn="l">
              <a:lnSpc>
                <a:spcPct val="150000"/>
              </a:lnSpc>
              <a:spcBef>
                <a:spcPts val="0"/>
              </a:spcBef>
              <a:spcAft>
                <a:spcPts val="0"/>
              </a:spcAft>
              <a:buSzPts val="1500"/>
              <a:buAutoNum type="arabicPeriod"/>
            </a:pPr>
            <a:r>
              <a:rPr lang="en" sz="1500"/>
              <a:t>Separation Of Duties: No person should have total oversee of a certain job there should be different people for different parts( an easy way to implement this would be vlans which is discussed later).</a:t>
            </a:r>
            <a:endParaRPr sz="1500"/>
          </a:p>
          <a:p>
            <a:pPr indent="-311150" lvl="0" marL="457200" rtl="0" algn="l">
              <a:lnSpc>
                <a:spcPct val="150000"/>
              </a:lnSpc>
              <a:spcBef>
                <a:spcPts val="0"/>
              </a:spcBef>
              <a:spcAft>
                <a:spcPts val="0"/>
              </a:spcAft>
              <a:buSzPts val="1300"/>
              <a:buAutoNum type="arabicPeriod"/>
            </a:pPr>
            <a:r>
              <a:rPr lang="en" sz="1500"/>
              <a:t>Job Rotation: Relates to the previous statement but users should be cycled through different jobs to increase operation security and enhance employee skills.</a:t>
            </a:r>
            <a:r>
              <a:rPr lang="en"/>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a:t>
            </a:r>
            <a:r>
              <a:rPr lang="en"/>
              <a:t>Policies</a:t>
            </a:r>
            <a:endParaRPr/>
          </a:p>
        </p:txBody>
      </p:sp>
      <p:sp>
        <p:nvSpPr>
          <p:cNvPr id="328" name="Google Shape;328;p21"/>
          <p:cNvSpPr txBox="1"/>
          <p:nvPr>
            <p:ph idx="1" type="body"/>
          </p:nvPr>
        </p:nvSpPr>
        <p:spPr>
          <a:xfrm>
            <a:off x="1303800" y="1233075"/>
            <a:ext cx="7030500" cy="343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Important password policies should be implemented to ensure that users have strong passwords that </a:t>
            </a:r>
            <a:r>
              <a:rPr lang="en"/>
              <a:t>won't</a:t>
            </a:r>
            <a:r>
              <a:rPr lang="en"/>
              <a:t> be reused. </a:t>
            </a:r>
            <a:endParaRPr/>
          </a:p>
          <a:p>
            <a:pPr indent="-311150" lvl="0" marL="457200" rtl="0" algn="l">
              <a:lnSpc>
                <a:spcPct val="100000"/>
              </a:lnSpc>
              <a:spcBef>
                <a:spcPts val="1600"/>
              </a:spcBef>
              <a:spcAft>
                <a:spcPts val="0"/>
              </a:spcAft>
              <a:buSzPts val="1300"/>
              <a:buAutoNum type="arabicPeriod"/>
            </a:pPr>
            <a:r>
              <a:rPr lang="en"/>
              <a:t>Password History - passwords cannot be reused they must be different each password change</a:t>
            </a:r>
            <a:endParaRPr/>
          </a:p>
          <a:p>
            <a:pPr indent="-311150" lvl="0" marL="457200" rtl="0" algn="l">
              <a:lnSpc>
                <a:spcPct val="100000"/>
              </a:lnSpc>
              <a:spcBef>
                <a:spcPts val="0"/>
              </a:spcBef>
              <a:spcAft>
                <a:spcPts val="0"/>
              </a:spcAft>
              <a:buSzPts val="1300"/>
              <a:buAutoNum type="arabicPeriod"/>
            </a:pPr>
            <a:r>
              <a:rPr lang="en"/>
              <a:t>Maximum &amp; Minimum password age - time before password </a:t>
            </a:r>
            <a:r>
              <a:rPr lang="en"/>
              <a:t>must</a:t>
            </a:r>
            <a:r>
              <a:rPr lang="en"/>
              <a:t> be changed (6 months)</a:t>
            </a:r>
            <a:endParaRPr/>
          </a:p>
          <a:p>
            <a:pPr indent="-311150" lvl="0" marL="457200" rtl="0" algn="l">
              <a:lnSpc>
                <a:spcPct val="100000"/>
              </a:lnSpc>
              <a:spcBef>
                <a:spcPts val="0"/>
              </a:spcBef>
              <a:spcAft>
                <a:spcPts val="0"/>
              </a:spcAft>
              <a:buSzPts val="1300"/>
              <a:buAutoNum type="arabicPeriod"/>
            </a:pPr>
            <a:r>
              <a:rPr lang="en"/>
              <a:t>Password Length - password must meet certain </a:t>
            </a:r>
            <a:r>
              <a:rPr lang="en"/>
              <a:t>character</a:t>
            </a:r>
            <a:r>
              <a:rPr lang="en"/>
              <a:t> length</a:t>
            </a:r>
            <a:endParaRPr/>
          </a:p>
          <a:p>
            <a:pPr indent="-311150" lvl="0" marL="457200" rtl="0" algn="l">
              <a:lnSpc>
                <a:spcPct val="100000"/>
              </a:lnSpc>
              <a:spcBef>
                <a:spcPts val="0"/>
              </a:spcBef>
              <a:spcAft>
                <a:spcPts val="0"/>
              </a:spcAft>
              <a:buSzPts val="1300"/>
              <a:buAutoNum type="arabicPeriod"/>
            </a:pPr>
            <a:r>
              <a:rPr lang="en"/>
              <a:t>Password Complexity - password must contain upper, lower case, </a:t>
            </a:r>
            <a:r>
              <a:rPr lang="en"/>
              <a:t>special</a:t>
            </a:r>
            <a:r>
              <a:rPr lang="en"/>
              <a:t> </a:t>
            </a:r>
            <a:r>
              <a:rPr lang="en"/>
              <a:t>characters</a:t>
            </a:r>
            <a:r>
              <a:rPr lang="en"/>
              <a:t>, and </a:t>
            </a:r>
            <a:r>
              <a:rPr lang="en"/>
              <a:t>numbers</a:t>
            </a:r>
            <a:r>
              <a:rPr lang="en"/>
              <a:t> </a:t>
            </a:r>
            <a:endParaRPr/>
          </a:p>
        </p:txBody>
      </p:sp>
      <p:pic>
        <p:nvPicPr>
          <p:cNvPr id="329" name="Google Shape;329;p21"/>
          <p:cNvPicPr preferRelativeResize="0"/>
          <p:nvPr/>
        </p:nvPicPr>
        <p:blipFill>
          <a:blip r:embed="rId3">
            <a:alphaModFix/>
          </a:blip>
          <a:stretch>
            <a:fillRect/>
          </a:stretch>
        </p:blipFill>
        <p:spPr>
          <a:xfrm>
            <a:off x="5286950" y="3298325"/>
            <a:ext cx="2851200" cy="167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