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ld Standard TT"/>
      <p:regular r:id="rId17"/>
      <p:bold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italic.fntdata"/><Relationship Id="rId6" Type="http://schemas.openxmlformats.org/officeDocument/2006/relationships/slide" Target="slides/slide1.xml"/><Relationship Id="rId18" Type="http://schemas.openxmlformats.org/officeDocument/2006/relationships/font" Target="fonts/OldStandardT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a3ca05e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a3ca05e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08af50b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08af50b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97135ff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97135ff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da3ca05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da3ca05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da3ca05e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da3ca05e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da3ca05e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da3ca05e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da3ca05e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da3ca05e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da3ca05e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da3ca05e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a3ca05e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a3ca05e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a3ca05e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a3ca05e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govinfo.gov/content/pkg/GOVPUB-C13-6e83fc00473d8374baa2a4449a77082b/pdf/GOVPUB-C13-6e83fc00473d8374baa2a4449a77082b.pdf" TargetMode="External"/><Relationship Id="rId4" Type="http://schemas.openxmlformats.org/officeDocument/2006/relationships/hyperlink" Target="https://www.govinfo.gov/content/pkg/GOVPUB-C13-6e83fc00473d8374baa2a4449a77082b/pdf/GOVPUB-C13-6e83fc00473d8374baa2a4449a77082b.pdf" TargetMode="External"/><Relationship Id="rId5" Type="http://schemas.openxmlformats.org/officeDocument/2006/relationships/hyperlink" Target="https://kirkpatrickprice.com/blog/how-nist-sp-800-115-informs-information-security-practices/" TargetMode="External"/><Relationship Id="rId6" Type="http://schemas.openxmlformats.org/officeDocument/2006/relationships/hyperlink" Target="https://kirkpatrickprice.com/blog/how-nist-sp-800-115-informs-information-security-practices/" TargetMode="External"/><Relationship Id="rId7" Type="http://schemas.openxmlformats.org/officeDocument/2006/relationships/hyperlink" Target="https://nvlpubs.nist.gov/nistpubs/Legacy/SP/nistspecialpublication800-115.pdf" TargetMode="External"/><Relationship Id="rId8" Type="http://schemas.openxmlformats.org/officeDocument/2006/relationships/hyperlink" Target="https://nvlpubs.nist.gov/nistpubs/Legacy/SP/nistspecialpublication800-115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NIST SP 800-115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Zachary Hopping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Conclusion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Penetration tester </a:t>
            </a:r>
            <a:r>
              <a:rPr lang="en"/>
              <a:t>gravitates</a:t>
            </a:r>
            <a:r>
              <a:rPr lang="en"/>
              <a:t> towards NIST SP 800-115 because it gives clear guidance for seeking out </a:t>
            </a:r>
            <a:r>
              <a:rPr lang="en"/>
              <a:t>vulnerabilities</a:t>
            </a:r>
            <a:r>
              <a:rPr lang="en"/>
              <a:t> and conducting security tests for an organization. It provides </a:t>
            </a:r>
            <a:r>
              <a:rPr lang="en"/>
              <a:t>necessary</a:t>
            </a:r>
            <a:r>
              <a:rPr lang="en"/>
              <a:t> </a:t>
            </a:r>
            <a:r>
              <a:rPr lang="en"/>
              <a:t>explanations</a:t>
            </a:r>
            <a:r>
              <a:rPr lang="en"/>
              <a:t> for many major </a:t>
            </a:r>
            <a:r>
              <a:rPr lang="en"/>
              <a:t>components</a:t>
            </a:r>
            <a:r>
              <a:rPr lang="en"/>
              <a:t> of </a:t>
            </a:r>
            <a:r>
              <a:rPr lang="en"/>
              <a:t>security</a:t>
            </a:r>
            <a:r>
              <a:rPr lang="en"/>
              <a:t> testing which is accepted across the </a:t>
            </a:r>
            <a:r>
              <a:rPr lang="en"/>
              <a:t>industry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5080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Govinfo | U.S. Government Publishing Office.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https://www.govinfo.gov/content/pkg/GOVPUB-C13-6e83fc00473d8374baa2a4449a77082b/pdf/GOVPUB-C13-6e83fc00473d8374baa2a4449a77082b.pdf</a:t>
            </a:r>
            <a:endParaRPr sz="1100" u="sng">
              <a:solidFill>
                <a:schemeClr val="hlink"/>
              </a:solidFill>
            </a:endParaRPr>
          </a:p>
          <a:p>
            <a:pPr indent="0" lvl="0" marL="457200" marR="5080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100">
                <a:solidFill>
                  <a:schemeClr val="dk1"/>
                </a:solidFill>
              </a:rPr>
              <a:t>How NIST SP 800-115 informs information security &amp; pen test practices</a:t>
            </a:r>
            <a:r>
              <a:rPr lang="en" sz="1100">
                <a:solidFill>
                  <a:schemeClr val="dk1"/>
                </a:solidFill>
              </a:rPr>
              <a:t>. (2020, June 29). KirkpatrickPrice Home.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5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6"/>
              </a:rPr>
              <a:t>https://kirkpatrickprice.com/blog/how-nist-sp-800-115-informs-information-security-practices/</a:t>
            </a:r>
            <a:endParaRPr sz="1100" u="sng">
              <a:solidFill>
                <a:schemeClr val="hlink"/>
              </a:solidFill>
            </a:endParaRPr>
          </a:p>
          <a:p>
            <a:pPr indent="0" lvl="0" marL="457200" marR="5080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NIST Page.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hlinkClick r:id="rId7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8"/>
              </a:rPr>
              <a:t>https://nvlpubs.nist.gov/nistpubs/Legacy/SP/nistspecialpublication800-115.pdf</a:t>
            </a:r>
            <a:endParaRPr sz="1100" u="sng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NIST SP800-115?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Key factors in a security test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Directs </a:t>
            </a:r>
            <a:r>
              <a:rPr lang="en"/>
              <a:t>organizations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should our company follow NIST SP800-115</a:t>
            </a:r>
            <a:r>
              <a:rPr lang="en"/>
              <a:t>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Follows g</a:t>
            </a:r>
            <a:r>
              <a:rPr lang="en"/>
              <a:t>uidelines</a:t>
            </a:r>
            <a:r>
              <a:rPr lang="en"/>
              <a:t> across the industry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Will test your security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purpose of NIST SP800-115 is an </a:t>
            </a:r>
            <a:r>
              <a:rPr lang="en" sz="1100">
                <a:solidFill>
                  <a:srgbClr val="0E10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>
                <a:solidFill>
                  <a:srgbClr val="0E101A"/>
                </a:solidFill>
              </a:rPr>
              <a:t>industry-accepted</a:t>
            </a:r>
            <a:r>
              <a:rPr lang="en"/>
              <a:t> security testing framework. It will test your security for </a:t>
            </a:r>
            <a:r>
              <a:rPr lang="en"/>
              <a:t>vulnerabilities, document and log vulnerabilities and remediate them to better protect your network from cyber threats.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Examination vs Testing?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0731" y="2503950"/>
            <a:ext cx="5033225" cy="206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Solution based on SP800-115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goal of SP800-115 is to overall increase the security posture of that company. At the end of the test </a:t>
            </a:r>
            <a:r>
              <a:rPr lang="en"/>
              <a:t>whether</a:t>
            </a:r>
            <a:r>
              <a:rPr lang="en"/>
              <a:t> that is just examination or hands-on testing there is a report that covers the entire test that they did how they did it and how that </a:t>
            </a:r>
            <a:r>
              <a:rPr lang="en"/>
              <a:t>company</a:t>
            </a:r>
            <a:r>
              <a:rPr lang="en"/>
              <a:t> can improve to protect themselves from an actual threat actor to do the same thing. They will provide mitigation techniques and propose solutions based on findings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8550" y="32585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Requisitioned equipment and/or personnel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required personnel and equipment will vary depending on the test either examination or testing and the scope of the test.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Examination- This u</a:t>
            </a:r>
            <a:r>
              <a:rPr lang="en"/>
              <a:t>sually</a:t>
            </a:r>
            <a:r>
              <a:rPr lang="en"/>
              <a:t> requires less </a:t>
            </a:r>
            <a:r>
              <a:rPr lang="en"/>
              <a:t>equipment</a:t>
            </a:r>
            <a:r>
              <a:rPr lang="en"/>
              <a:t> less qualified users.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Systems for </a:t>
            </a:r>
            <a:r>
              <a:rPr lang="en"/>
              <a:t>documentation</a:t>
            </a:r>
            <a:r>
              <a:rPr lang="en"/>
              <a:t> review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Systems designated for </a:t>
            </a:r>
            <a:r>
              <a:rPr lang="en"/>
              <a:t>vulnerability</a:t>
            </a:r>
            <a:r>
              <a:rPr lang="en"/>
              <a:t> scanners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Testing- Requirements for </a:t>
            </a:r>
            <a:r>
              <a:rPr lang="en"/>
              <a:t>testing</a:t>
            </a:r>
            <a:r>
              <a:rPr lang="en"/>
              <a:t> vary greatly. Users often require greater skills and </a:t>
            </a:r>
            <a:r>
              <a:rPr lang="en"/>
              <a:t>knowledge</a:t>
            </a:r>
            <a:r>
              <a:rPr lang="en"/>
              <a:t> of </a:t>
            </a:r>
            <a:r>
              <a:rPr lang="en"/>
              <a:t>systems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Processing power and memory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Security tools (open source or GOTS)</a:t>
            </a:r>
            <a:r>
              <a:rPr lang="en"/>
              <a:t>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Dedicated systems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Virtual Machines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2350" y="3253400"/>
            <a:ext cx="2866976" cy="1612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Tentative Implementation Timeline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</a:t>
            </a:r>
            <a:r>
              <a:rPr lang="en"/>
              <a:t> varies depending on a few factors: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size of what is being </a:t>
            </a:r>
            <a:r>
              <a:rPr lang="en"/>
              <a:t>assessed (scope)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complexity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lang="en"/>
              <a:t>feasibility</a:t>
            </a:r>
            <a:r>
              <a:rPr lang="en"/>
              <a:t> of the test or examination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Level of human interaction </a:t>
            </a:r>
            <a:r>
              <a:rPr lang="en"/>
              <a:t>required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9875" y="3094647"/>
            <a:ext cx="4016148" cy="172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Budget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Depends widely on what is being tested on how large the network is. The </a:t>
            </a:r>
            <a:r>
              <a:rPr lang="en"/>
              <a:t>complexity</a:t>
            </a:r>
            <a:r>
              <a:rPr lang="en"/>
              <a:t> of a lot of variables from the </a:t>
            </a:r>
            <a:r>
              <a:rPr lang="en"/>
              <a:t>last</a:t>
            </a:r>
            <a:r>
              <a:rPr lang="en"/>
              <a:t> slide. During my research, I </a:t>
            </a:r>
            <a:r>
              <a:rPr lang="en"/>
              <a:t>couldn't</a:t>
            </a:r>
            <a:r>
              <a:rPr lang="en"/>
              <a:t> find any specific numbers but </a:t>
            </a:r>
            <a:r>
              <a:rPr lang="en"/>
              <a:t>that's</a:t>
            </a:r>
            <a:r>
              <a:rPr lang="en"/>
              <a:t> </a:t>
            </a:r>
            <a:r>
              <a:rPr lang="en"/>
              <a:t>because</a:t>
            </a:r>
            <a:r>
              <a:rPr lang="en"/>
              <a:t> it varies a lot on many </a:t>
            </a:r>
            <a:r>
              <a:rPr lang="en"/>
              <a:t>factors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Length of </a:t>
            </a:r>
            <a:r>
              <a:rPr lang="en"/>
              <a:t>engagement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Experience</a:t>
            </a:r>
            <a:r>
              <a:rPr lang="en"/>
              <a:t> of tester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Approach</a:t>
            </a:r>
            <a:r>
              <a:rPr lang="en"/>
              <a:t> (</a:t>
            </a:r>
            <a:r>
              <a:rPr lang="en"/>
              <a:t>manual</a:t>
            </a:r>
            <a:r>
              <a:rPr lang="en"/>
              <a:t> or automated)</a:t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1388" y="3344250"/>
            <a:ext cx="32099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Evaluation System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152475"/>
            <a:ext cx="8520600" cy="369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 is the most important part of a test </a:t>
            </a:r>
            <a:r>
              <a:rPr lang="en"/>
              <a:t>whether</a:t>
            </a:r>
            <a:r>
              <a:rPr lang="en"/>
              <a:t> it is just an examination or testing of systems/networks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Mitigation </a:t>
            </a:r>
            <a:r>
              <a:rPr lang="en"/>
              <a:t>Recommendations</a:t>
            </a:r>
            <a:r>
              <a:rPr lang="en"/>
              <a:t>- </a:t>
            </a:r>
            <a:r>
              <a:rPr lang="en"/>
              <a:t>Technical</a:t>
            </a:r>
            <a:r>
              <a:rPr lang="en"/>
              <a:t> and N</a:t>
            </a:r>
            <a:r>
              <a:rPr lang="en"/>
              <a:t>ontechnical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Reporting: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reference point for corrective 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Defining mitigation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Benchmark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Conduct cost/benefit analysis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Enhance life cycles (risk assessment, software development)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2913" y="2571738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Benefits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stated before SP 800-115 is in </a:t>
            </a:r>
            <a:r>
              <a:rPr lang="en"/>
              <a:t>compliance</a:t>
            </a:r>
            <a:r>
              <a:rPr lang="en"/>
              <a:t> with security </a:t>
            </a:r>
            <a:r>
              <a:rPr lang="en"/>
              <a:t>guidelines</a:t>
            </a:r>
            <a:r>
              <a:rPr lang="en"/>
              <a:t> and used by many security professionals. It </a:t>
            </a:r>
            <a:r>
              <a:rPr lang="en"/>
              <a:t>is</a:t>
            </a:r>
            <a:r>
              <a:rPr lang="en"/>
              <a:t> </a:t>
            </a:r>
            <a:r>
              <a:rPr lang="en"/>
              <a:t>designed</a:t>
            </a:r>
            <a:r>
              <a:rPr lang="en"/>
              <a:t> to implement and maintain </a:t>
            </a:r>
            <a:r>
              <a:rPr lang="en"/>
              <a:t>technical</a:t>
            </a:r>
            <a:r>
              <a:rPr lang="en"/>
              <a:t> </a:t>
            </a:r>
            <a:r>
              <a:rPr lang="en"/>
              <a:t>information</a:t>
            </a:r>
            <a:r>
              <a:rPr lang="en"/>
              <a:t> relating to </a:t>
            </a:r>
            <a:r>
              <a:rPr lang="en"/>
              <a:t>security</a:t>
            </a:r>
            <a:r>
              <a:rPr lang="en"/>
              <a:t> testing and </a:t>
            </a:r>
            <a:r>
              <a:rPr lang="en"/>
              <a:t>assessment</a:t>
            </a:r>
            <a:r>
              <a:rPr lang="en"/>
              <a:t> processes and procedures.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SP800-115 will overall increase the </a:t>
            </a:r>
            <a:r>
              <a:rPr lang="en"/>
              <a:t>security</a:t>
            </a:r>
            <a:r>
              <a:rPr lang="en"/>
              <a:t> posture of </a:t>
            </a:r>
            <a:r>
              <a:rPr lang="en"/>
              <a:t>companies</a:t>
            </a:r>
            <a:r>
              <a:rPr lang="en"/>
              <a:t> the </a:t>
            </a:r>
            <a:r>
              <a:rPr lang="en"/>
              <a:t>follow</a:t>
            </a:r>
            <a:r>
              <a:rPr lang="en"/>
              <a:t> the </a:t>
            </a:r>
            <a:r>
              <a:rPr lang="en"/>
              <a:t>guidelines</a:t>
            </a:r>
            <a:r>
              <a:rPr lang="en"/>
              <a:t> of SP800-115</a:t>
            </a:r>
            <a:endParaRPr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963" y="2759388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