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Old Standard TT"/>
      <p:regular r:id="rId15"/>
      <p:bold r:id="rId16"/>
      <p: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regular.fntdata"/><Relationship Id="rId14" Type="http://schemas.openxmlformats.org/officeDocument/2006/relationships/slide" Target="slides/slide9.xml"/><Relationship Id="rId17" Type="http://schemas.openxmlformats.org/officeDocument/2006/relationships/font" Target="fonts/OldStandardTT-italic.fntdata"/><Relationship Id="rId16" Type="http://schemas.openxmlformats.org/officeDocument/2006/relationships/font" Target="fonts/OldStandardT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34027a67a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34027a67a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34027a67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34027a67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34027a67a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34027a67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f34027a67a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f34027a67a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f34027a67a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f34027a67a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f34027a67a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f34027a67a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f34027a67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f34027a67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f34027a67a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f34027a67a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www.exploit-db.com/exploits/50243" TargetMode="External"/><Relationship Id="rId10" Type="http://schemas.openxmlformats.org/officeDocument/2006/relationships/hyperlink" Target="https://www.exploit-db.com/exploits/50243" TargetMode="External"/><Relationship Id="rId13" Type="http://schemas.openxmlformats.org/officeDocument/2006/relationships/hyperlink" Target="https://github.com/httpvoid/writeups/blob/main/Confluence-RCE.md" TargetMode="External"/><Relationship Id="rId12" Type="http://schemas.openxmlformats.org/officeDocument/2006/relationships/hyperlink" Target="https://github.com/httpvoid/writeups/blob/main/Confluence-RCE.md" TargetMode="External"/><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news.sophos.com/en-us/2021/10/04/atom-silo-ransomware-actors-use-confluence-exploit-dll-side-load-for-stealthy-attack/" TargetMode="External"/><Relationship Id="rId4" Type="http://schemas.openxmlformats.org/officeDocument/2006/relationships/hyperlink" Target="https://confluence.atlassian.com/doc/confluence-security-advisory-2021-08-25-1077906215.html" TargetMode="External"/><Relationship Id="rId9" Type="http://schemas.openxmlformats.org/officeDocument/2006/relationships/hyperlink" Target="https://censys.io/blog/cve-2021-26084-confluenza/?utm_campaign=Rapid%20Response&amp;utm_content=178541966&amp;utm_medium=social&amp;utm_source=twitter&amp;hss_channel=tw-3566263693" TargetMode="External"/><Relationship Id="rId14" Type="http://schemas.openxmlformats.org/officeDocument/2006/relationships/hyperlink" Target="https://www.zerodayinitiative.com/blog/2021/9/21/cve-2021-26084-details-on-the-recently-exploited-atlassian-confluence-ognl-injection-bug" TargetMode="External"/><Relationship Id="rId5" Type="http://schemas.openxmlformats.org/officeDocument/2006/relationships/hyperlink" Target="https://www.bugcrowd.com/resources/webinar/confluence-server-webwork-injection/" TargetMode="External"/><Relationship Id="rId6" Type="http://schemas.openxmlformats.org/officeDocument/2006/relationships/hyperlink" Target="https://www.csoonline.com/article/3632330/critical-flaw-in-atlassian-confluence-actively-exploited.html" TargetMode="External"/><Relationship Id="rId7" Type="http://schemas.openxmlformats.org/officeDocument/2006/relationships/hyperlink" Target="https://www.csoonline.com/article/3632330/critical-flaw-in-atlassian-confluence-actively-exploited.html" TargetMode="External"/><Relationship Id="rId8" Type="http://schemas.openxmlformats.org/officeDocument/2006/relationships/hyperlink" Target="https://www.tenable.com/blog/cve-2021-26084-atlassian-confluence-ognl-injection-vulnerability-exploited-in-the-wil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CVE-2021-26084</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By: Zachary Hopping</a:t>
            </a:r>
            <a:endParaRPr/>
          </a:p>
          <a:p>
            <a:pPr indent="0" lvl="0" marL="0" rtl="0" algn="l">
              <a:spcBef>
                <a:spcPts val="0"/>
              </a:spcBef>
              <a:spcAft>
                <a:spcPts val="0"/>
              </a:spcAft>
              <a:buNone/>
            </a:pPr>
            <a:r>
              <a:rPr lang="en"/>
              <a:t>Date: 10-13-21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What’s CVE-2021-26084?</a:t>
            </a:r>
            <a:endParaRPr/>
          </a:p>
        </p:txBody>
      </p:sp>
      <p:sp>
        <p:nvSpPr>
          <p:cNvPr id="66" name="Google Shape;66;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Is a vulnerability in Confluence Server (which is part of Atlassian)</a:t>
            </a:r>
            <a:endParaRPr/>
          </a:p>
          <a:p>
            <a:pPr indent="-342900" lvl="0" marL="457200" rtl="0" algn="l">
              <a:spcBef>
                <a:spcPts val="0"/>
              </a:spcBef>
              <a:spcAft>
                <a:spcPts val="0"/>
              </a:spcAft>
              <a:buSzPts val="1800"/>
              <a:buChar char="●"/>
            </a:pPr>
            <a:r>
              <a:rPr lang="en"/>
              <a:t>Atlassian develops products for software developers, project manager, and other development teams</a:t>
            </a:r>
            <a:endParaRPr/>
          </a:p>
          <a:p>
            <a:pPr indent="-342900" lvl="0" marL="457200" rtl="0" algn="l">
              <a:spcBef>
                <a:spcPts val="0"/>
              </a:spcBef>
              <a:spcAft>
                <a:spcPts val="0"/>
              </a:spcAft>
              <a:buSzPts val="1800"/>
              <a:buChar char="●"/>
            </a:pPr>
            <a:r>
              <a:rPr lang="en"/>
              <a:t>Atlassian Confluence is a web-based wiki for development teams to share and collaborate, write runbooks, and </a:t>
            </a:r>
            <a:r>
              <a:rPr lang="en"/>
              <a:t>policies</a:t>
            </a:r>
            <a:r>
              <a:rPr lang="en"/>
              <a:t> and procedures (the point is most organizations that use Confluence have a lot of valuable information)</a:t>
            </a:r>
            <a:endParaRPr/>
          </a:p>
          <a:p>
            <a:pPr indent="-342900" lvl="0" marL="457200" rtl="0" algn="l">
              <a:spcBef>
                <a:spcPts val="0"/>
              </a:spcBef>
              <a:spcAft>
                <a:spcPts val="0"/>
              </a:spcAft>
              <a:buSzPts val="1800"/>
              <a:buChar char="●"/>
            </a:pPr>
            <a:r>
              <a:rPr lang="en"/>
              <a:t>Atlassian has three versions of Confluence: Server, Data Center, and Cloud, this vulnerability only affected Server, and Data Center Confluence pages </a:t>
            </a:r>
            <a:endParaRPr/>
          </a:p>
          <a:p>
            <a:pPr indent="-342900" lvl="0" marL="457200" rtl="0" algn="l">
              <a:spcBef>
                <a:spcPts val="0"/>
              </a:spcBef>
              <a:spcAft>
                <a:spcPts val="0"/>
              </a:spcAft>
              <a:buSzPts val="1800"/>
              <a:buChar char="●"/>
            </a:pPr>
            <a:r>
              <a:rPr lang="en"/>
              <a:t>When </a:t>
            </a:r>
            <a:r>
              <a:rPr lang="en"/>
              <a:t>vulnerability</a:t>
            </a:r>
            <a:r>
              <a:rPr lang="en"/>
              <a:t> was first released, there were </a:t>
            </a:r>
            <a:r>
              <a:rPr lang="en"/>
              <a:t>plenty</a:t>
            </a:r>
            <a:r>
              <a:rPr lang="en"/>
              <a:t> of PoC’s, it was activly being exploited in the wild.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Does CVE-2021-26084 Work?</a:t>
            </a:r>
            <a:endParaRPr/>
          </a:p>
        </p:txBody>
      </p:sp>
      <p:sp>
        <p:nvSpPr>
          <p:cNvPr id="72" name="Google Shape;72;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An OGNL Injection vulnerability exists in Confluence Server and Data Center allowing </a:t>
            </a:r>
            <a:r>
              <a:rPr lang="en"/>
              <a:t>unauthenticated</a:t>
            </a:r>
            <a:r>
              <a:rPr lang="en"/>
              <a:t> user, to execute code on the Confluence instance. It is due to insufficient input validation leading to OGNL evaluation of user-supplied input.</a:t>
            </a:r>
            <a:endParaRPr/>
          </a:p>
          <a:p>
            <a:pPr indent="-342900" lvl="0" marL="457200" rtl="0" algn="l">
              <a:spcBef>
                <a:spcPts val="0"/>
              </a:spcBef>
              <a:spcAft>
                <a:spcPts val="0"/>
              </a:spcAft>
              <a:buSzPts val="1800"/>
              <a:buChar char="●"/>
            </a:pPr>
            <a:r>
              <a:rPr lang="en"/>
              <a:t>What the heck is OGNL injection????</a:t>
            </a:r>
            <a:endParaRPr/>
          </a:p>
          <a:p>
            <a:pPr indent="-342900" lvl="0" marL="457200" rtl="0" algn="l">
              <a:spcBef>
                <a:spcPts val="0"/>
              </a:spcBef>
              <a:spcAft>
                <a:spcPts val="0"/>
              </a:spcAft>
              <a:buSzPts val="1800"/>
              <a:buChar char="●"/>
            </a:pPr>
            <a:r>
              <a:rPr lang="en"/>
              <a:t>“Object-Graph Navigation Language (OGNL) is an open source Expression Language (EL) for java objects”</a:t>
            </a:r>
            <a:endParaRPr/>
          </a:p>
          <a:p>
            <a:pPr indent="-342900" lvl="0" marL="457200" rtl="0" algn="l">
              <a:spcBef>
                <a:spcPts val="0"/>
              </a:spcBef>
              <a:spcAft>
                <a:spcPts val="0"/>
              </a:spcAft>
              <a:buSzPts val="1800"/>
              <a:buChar char="●"/>
            </a:pPr>
            <a:r>
              <a:rPr lang="en"/>
              <a:t>OGNL enables the evaluation of EL expressions in Apache, which is common used for java-based web applications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 Dive CVE-2021-26084 Pt.1</a:t>
            </a:r>
            <a:endParaRPr/>
          </a:p>
        </p:txBody>
      </p:sp>
      <p:sp>
        <p:nvSpPr>
          <p:cNvPr id="78" name="Google Shape;78;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To begin Confluence is </a:t>
            </a:r>
            <a:r>
              <a:rPr lang="en"/>
              <a:t>primarily</a:t>
            </a:r>
            <a:r>
              <a:rPr lang="en"/>
              <a:t> </a:t>
            </a:r>
            <a:r>
              <a:rPr lang="en"/>
              <a:t>written</a:t>
            </a:r>
            <a:r>
              <a:rPr lang="en"/>
              <a:t> in Java and runs on bundled Apache Tomcat, by default Confluence is accessible via HTTP on port 8090/TCP. </a:t>
            </a:r>
            <a:endParaRPr/>
          </a:p>
          <a:p>
            <a:pPr indent="0" lvl="0" marL="0" rtl="0" algn="l">
              <a:spcBef>
                <a:spcPts val="1200"/>
              </a:spcBef>
              <a:spcAft>
                <a:spcPts val="0"/>
              </a:spcAft>
              <a:buNone/>
            </a:pPr>
            <a:r>
              <a:rPr lang="en"/>
              <a:t>A request is sent by a client to a server, which in turn response back to the client. </a:t>
            </a:r>
            <a:endParaRPr/>
          </a:p>
          <a:p>
            <a:pPr indent="0" lvl="0" marL="0" rtl="0" algn="l">
              <a:spcBef>
                <a:spcPts val="1200"/>
              </a:spcBef>
              <a:spcAft>
                <a:spcPts val="0"/>
              </a:spcAft>
              <a:buNone/>
            </a:pPr>
            <a:r>
              <a:rPr lang="en"/>
              <a:t>Confluence uses Webwork web application framework to map URLs to Java classes, creating what is known as an “action”. Action URLs end with “.action” suffix.</a:t>
            </a:r>
            <a:endParaRPr/>
          </a:p>
          <a:p>
            <a:pPr indent="0" lvl="0" marL="0" rtl="0" algn="l">
              <a:spcBef>
                <a:spcPts val="1200"/>
              </a:spcBef>
              <a:spcAft>
                <a:spcPts val="0"/>
              </a:spcAft>
              <a:buNone/>
            </a:pPr>
            <a:r>
              <a:rPr lang="en"/>
              <a:t>“Each action entry contains at least a name attribute, </a:t>
            </a:r>
            <a:r>
              <a:rPr lang="en"/>
              <a:t>defining</a:t>
            </a:r>
            <a:r>
              <a:rPr lang="en"/>
              <a:t> the action name and a class attribute defining the Java class implementing the action and at least one result element which decides the Velocity template to render after the action is invoked”</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 Dive CVE-201-26084 Pt. 2</a:t>
            </a:r>
            <a:endParaRPr/>
          </a:p>
        </p:txBody>
      </p:sp>
      <p:sp>
        <p:nvSpPr>
          <p:cNvPr id="84" name="Google Shape;84;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61111"/>
              <a:buFont typeface="Arial"/>
              <a:buNone/>
            </a:pPr>
            <a:r>
              <a:rPr lang="en"/>
              <a:t>Common return values are “error”, “input”, and “success” but any value may be used if there is a matching result in the associated XWork XML.</a:t>
            </a:r>
            <a:endParaRPr/>
          </a:p>
          <a:p>
            <a:pPr indent="0" lvl="0" marL="0" rtl="0" algn="l">
              <a:spcBef>
                <a:spcPts val="1200"/>
              </a:spcBef>
              <a:spcAft>
                <a:spcPts val="0"/>
              </a:spcAft>
              <a:buNone/>
            </a:pPr>
            <a:r>
              <a:rPr lang="en"/>
              <a:t>Confluence uses OGNL to dynamically generate web pages content from Velocity templates using Webwork library.</a:t>
            </a:r>
            <a:endParaRPr/>
          </a:p>
          <a:p>
            <a:pPr indent="0" lvl="0" marL="0" rtl="0" algn="l">
              <a:spcBef>
                <a:spcPts val="1200"/>
              </a:spcBef>
              <a:spcAft>
                <a:spcPts val="0"/>
              </a:spcAft>
              <a:buNone/>
            </a:pPr>
            <a:r>
              <a:rPr lang="en"/>
              <a:t>Confluence uses an object class “.com.opensymphony.webwork.views.jsp.ui.template.TemplateRenderingContext” to store objects needed to execute an Action, such as session identifiers, request parameters, spaceKey, etc.</a:t>
            </a:r>
            <a:endParaRPr/>
          </a:p>
          <a:p>
            <a:pPr indent="0" lvl="0" marL="0" rtl="0" algn="l">
              <a:spcBef>
                <a:spcPts val="1200"/>
              </a:spcBef>
              <a:spcAft>
                <a:spcPts val="0"/>
              </a:spcAft>
              <a:buNone/>
            </a:pPr>
            <a:r>
              <a:rPr lang="en"/>
              <a:t>OGNL is used by the Webwork library to render Velocity templates defined in Confluence</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 Dive CVE-2021-26084 Pt.3</a:t>
            </a:r>
            <a:endParaRPr/>
          </a:p>
        </p:txBody>
      </p:sp>
      <p:sp>
        <p:nvSpPr>
          <p:cNvPr id="90" name="Google Shape;90;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OGNL expressions in Velocity templates are parsed using the ognl.OgnlParser.expression() method.</a:t>
            </a:r>
            <a:endParaRPr/>
          </a:p>
          <a:p>
            <a:pPr indent="0" lvl="0" marL="0" rtl="0" algn="l">
              <a:spcBef>
                <a:spcPts val="1200"/>
              </a:spcBef>
              <a:spcAft>
                <a:spcPts val="0"/>
              </a:spcAft>
              <a:buNone/>
            </a:pPr>
            <a:r>
              <a:rPr lang="en"/>
              <a:t>From there it is parsed into a series of tokens based on input string. The ognl.JavaCharStrem.readChar() method, called by the parser, evaluates Unicode escape characters (\uXXXX) where XXXX is the hexadecimal code of the Unicode </a:t>
            </a:r>
            <a:r>
              <a:rPr lang="en"/>
              <a:t>character</a:t>
            </a:r>
            <a:r>
              <a:rPr lang="en"/>
              <a:t> represented. </a:t>
            </a:r>
            <a:endParaRPr/>
          </a:p>
          <a:p>
            <a:pPr indent="0" lvl="0" marL="0" rtl="0" algn="l">
              <a:spcBef>
                <a:spcPts val="1200"/>
              </a:spcBef>
              <a:spcAft>
                <a:spcPts val="0"/>
              </a:spcAft>
              <a:buNone/>
            </a:pPr>
            <a:r>
              <a:rPr lang="en"/>
              <a:t>Example: \u0027 is evaluated to a single </a:t>
            </a:r>
            <a:r>
              <a:rPr lang="en"/>
              <a:t>quote</a:t>
            </a:r>
            <a:r>
              <a:rPr lang="en"/>
              <a:t> ( ‘ ) </a:t>
            </a:r>
            <a:endParaRPr/>
          </a:p>
          <a:p>
            <a:pPr indent="0" lvl="0" marL="0" rtl="0" algn="l">
              <a:spcBef>
                <a:spcPts val="1200"/>
              </a:spcBef>
              <a:spcAft>
                <a:spcPts val="1200"/>
              </a:spcAft>
              <a:buNone/>
            </a:pPr>
            <a:r>
              <a:rPr lang="en"/>
              <a:t>If an OGNL expression is parsed in a Velocity template within single quotes and the expressions value is obtained from the user (attacker) </a:t>
            </a:r>
            <a:r>
              <a:rPr lang="en"/>
              <a:t>arbitrary</a:t>
            </a:r>
            <a:r>
              <a:rPr lang="en"/>
              <a:t> OGNL expressions can be injected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Detection and Patching </a:t>
            </a:r>
            <a:endParaRPr/>
          </a:p>
        </p:txBody>
      </p:sp>
      <p:sp>
        <p:nvSpPr>
          <p:cNvPr id="96" name="Google Shape;96;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If a request is found you should inspect the HTTP request method. If the method is POST look at the body of the HTTP request for values. If GET look in the request-URI of the request.</a:t>
            </a:r>
            <a:endParaRPr/>
          </a:p>
          <a:p>
            <a:pPr indent="0" lvl="0" marL="0" rtl="0" algn="l">
              <a:spcBef>
                <a:spcPts val="1200"/>
              </a:spcBef>
              <a:spcAft>
                <a:spcPts val="0"/>
              </a:spcAft>
              <a:buNone/>
            </a:pPr>
            <a:r>
              <a:rPr lang="en"/>
              <a:t>Monitoring all HTTP </a:t>
            </a:r>
            <a:r>
              <a:rPr lang="en"/>
              <a:t>traffic</a:t>
            </a:r>
            <a:r>
              <a:rPr lang="en"/>
              <a:t> requests where the request-URI:</a:t>
            </a:r>
            <a:endParaRPr/>
          </a:p>
          <a:p>
            <a:pPr indent="0" lvl="0" marL="0" rtl="0" algn="l">
              <a:spcBef>
                <a:spcPts val="1200"/>
              </a:spcBef>
              <a:spcAft>
                <a:spcPts val="1200"/>
              </a:spcAft>
              <a:buNone/>
            </a:pPr>
            <a:r>
              <a:t/>
            </a:r>
            <a:endParaRPr/>
          </a:p>
        </p:txBody>
      </p:sp>
      <p:pic>
        <p:nvPicPr>
          <p:cNvPr id="97" name="Google Shape;97;p19"/>
          <p:cNvPicPr preferRelativeResize="0"/>
          <p:nvPr/>
        </p:nvPicPr>
        <p:blipFill>
          <a:blip r:embed="rId3">
            <a:alphaModFix/>
          </a:blip>
          <a:stretch>
            <a:fillRect/>
          </a:stretch>
        </p:blipFill>
        <p:spPr>
          <a:xfrm>
            <a:off x="6506571" y="1947825"/>
            <a:ext cx="2115225" cy="2761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Previous Attacks</a:t>
            </a:r>
            <a:endParaRPr/>
          </a:p>
        </p:txBody>
      </p:sp>
      <p:sp>
        <p:nvSpPr>
          <p:cNvPr id="103" name="Google Shape;103;p2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In 2019 FireEye published a report about APT41 in which the group exploited a path traversal and RCE vulnerability in Atlassian Confluence (CVE-2019-3396) to compromise a web server at a US research university.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References</a:t>
            </a:r>
            <a:endParaRPr/>
          </a:p>
        </p:txBody>
      </p:sp>
      <p:sp>
        <p:nvSpPr>
          <p:cNvPr id="109" name="Google Shape;109;p21"/>
          <p:cNvSpPr txBox="1"/>
          <p:nvPr>
            <p:ph idx="1" type="body"/>
          </p:nvPr>
        </p:nvSpPr>
        <p:spPr>
          <a:xfrm>
            <a:off x="311700" y="1171600"/>
            <a:ext cx="8520600" cy="3745500"/>
          </a:xfrm>
          <a:prstGeom prst="rect">
            <a:avLst/>
          </a:prstGeom>
        </p:spPr>
        <p:txBody>
          <a:bodyPr anchorCtr="0" anchor="t" bIns="91425" lIns="91425" spcFirstLastPara="1" rIns="91425" wrap="square" tIns="91425">
            <a:normAutofit fontScale="25000" lnSpcReduction="20000"/>
          </a:bodyPr>
          <a:lstStyle/>
          <a:p>
            <a:pPr indent="0" lvl="0" marL="0" marR="50800" rtl="0" algn="l">
              <a:lnSpc>
                <a:spcPct val="250000"/>
              </a:lnSpc>
              <a:spcBef>
                <a:spcPts val="0"/>
              </a:spcBef>
              <a:spcAft>
                <a:spcPts val="0"/>
              </a:spcAft>
              <a:buNone/>
            </a:pPr>
            <a:r>
              <a:rPr i="1" lang="en" sz="2850">
                <a:solidFill>
                  <a:srgbClr val="1155CC"/>
                </a:solidFill>
                <a:latin typeface="Times New Roman"/>
                <a:ea typeface="Times New Roman"/>
                <a:cs typeface="Times New Roman"/>
                <a:sym typeface="Times New Roman"/>
              </a:rPr>
              <a:t>Atom silo ransomware actors use confluence exploit, DLL side-load for stealthy attack</a:t>
            </a:r>
            <a:r>
              <a:rPr lang="en" sz="2850">
                <a:solidFill>
                  <a:srgbClr val="1155CC"/>
                </a:solidFill>
                <a:latin typeface="Times New Roman"/>
                <a:ea typeface="Times New Roman"/>
                <a:cs typeface="Times New Roman"/>
                <a:sym typeface="Times New Roman"/>
              </a:rPr>
              <a:t>. (2021, October 8). Sophos News.</a:t>
            </a:r>
            <a:endParaRPr sz="2850">
              <a:solidFill>
                <a:srgbClr val="1155CC"/>
              </a:solidFill>
              <a:latin typeface="Times New Roman"/>
              <a:ea typeface="Times New Roman"/>
              <a:cs typeface="Times New Roman"/>
              <a:sym typeface="Times New Roman"/>
            </a:endParaRPr>
          </a:p>
          <a:p>
            <a:pPr indent="457200" lvl="0" marL="0" marR="50800" rtl="0" algn="l">
              <a:lnSpc>
                <a:spcPct val="250000"/>
              </a:lnSpc>
              <a:spcBef>
                <a:spcPts val="0"/>
              </a:spcBef>
              <a:spcAft>
                <a:spcPts val="0"/>
              </a:spcAft>
              <a:buClr>
                <a:schemeClr val="dk1"/>
              </a:buClr>
              <a:buSzPct val="38595"/>
              <a:buFont typeface="Arial"/>
              <a:buNone/>
            </a:pPr>
            <a:r>
              <a:rPr lang="en" sz="285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https://news.sophos.com/en-us/2021/10/04/atom-silo-ransomware-actors-use-confluence-exploit-dll-side-load-for-stealthy-attack/</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None/>
            </a:pPr>
            <a:r>
              <a:rPr i="1" lang="en" sz="2850">
                <a:solidFill>
                  <a:srgbClr val="1155CC"/>
                </a:solidFill>
                <a:latin typeface="Times New Roman"/>
                <a:ea typeface="Times New Roman"/>
                <a:cs typeface="Times New Roman"/>
                <a:sym typeface="Times New Roman"/>
              </a:rPr>
              <a:t>Confluence security advisory - 2021-08-25 | Confluence data center and server 7.14 | Atlassian documentation</a:t>
            </a:r>
            <a:r>
              <a:rPr lang="en" sz="2850">
                <a:solidFill>
                  <a:srgbClr val="1155CC"/>
                </a:solidFill>
                <a:latin typeface="Times New Roman"/>
                <a:ea typeface="Times New Roman"/>
                <a:cs typeface="Times New Roman"/>
                <a:sym typeface="Times New Roman"/>
              </a:rPr>
              <a:t>. (n.d.). Atlassian Documentation | Atlassian Support | Atlassian Documentation.</a:t>
            </a:r>
            <a:endParaRPr sz="2850">
              <a:solidFill>
                <a:srgbClr val="1155CC"/>
              </a:solidFill>
              <a:latin typeface="Times New Roman"/>
              <a:ea typeface="Times New Roman"/>
              <a:cs typeface="Times New Roman"/>
              <a:sym typeface="Times New Roman"/>
            </a:endParaRPr>
          </a:p>
          <a:p>
            <a:pPr indent="457200" lvl="0" marL="0" marR="50800" rtl="0" algn="l">
              <a:lnSpc>
                <a:spcPct val="250000"/>
              </a:lnSpc>
              <a:spcBef>
                <a:spcPts val="0"/>
              </a:spcBef>
              <a:spcAft>
                <a:spcPts val="0"/>
              </a:spcAft>
              <a:buClr>
                <a:schemeClr val="dk1"/>
              </a:buClr>
              <a:buSzPct val="38595"/>
              <a:buFont typeface="Arial"/>
              <a:buNone/>
            </a:pPr>
            <a:r>
              <a:rPr lang="en" sz="285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https://confluence.atlassian.com/doc/confluence-security-advisory-2021-08-25-1077906215.html</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None/>
            </a:pPr>
            <a:r>
              <a:rPr i="1" lang="en" sz="2850">
                <a:solidFill>
                  <a:srgbClr val="1155CC"/>
                </a:solidFill>
                <a:latin typeface="Times New Roman"/>
                <a:ea typeface="Times New Roman"/>
                <a:cs typeface="Times New Roman"/>
                <a:sym typeface="Times New Roman"/>
              </a:rPr>
              <a:t>Confluence server Webwork OGNL injection (CVE 2021-26084) being exploited in the wild</a:t>
            </a:r>
            <a:r>
              <a:rPr lang="en" sz="2850">
                <a:solidFill>
                  <a:srgbClr val="1155CC"/>
                </a:solidFill>
                <a:latin typeface="Times New Roman"/>
                <a:ea typeface="Times New Roman"/>
                <a:cs typeface="Times New Roman"/>
                <a:sym typeface="Times New Roman"/>
              </a:rPr>
              <a:t>. (2021, September 2). Bugcrowd.</a:t>
            </a:r>
            <a:endParaRPr sz="2850">
              <a:solidFill>
                <a:srgbClr val="1155CC"/>
              </a:solidFill>
              <a:latin typeface="Times New Roman"/>
              <a:ea typeface="Times New Roman"/>
              <a:cs typeface="Times New Roman"/>
              <a:sym typeface="Times New Roman"/>
            </a:endParaRPr>
          </a:p>
          <a:p>
            <a:pPr indent="457200" lvl="0" marL="0" marR="50800" rtl="0" algn="l">
              <a:lnSpc>
                <a:spcPct val="250000"/>
              </a:lnSpc>
              <a:spcBef>
                <a:spcPts val="0"/>
              </a:spcBef>
              <a:spcAft>
                <a:spcPts val="0"/>
              </a:spcAft>
              <a:buClr>
                <a:schemeClr val="dk1"/>
              </a:buClr>
              <a:buSzPct val="38595"/>
              <a:buFont typeface="Arial"/>
              <a:buNone/>
            </a:pPr>
            <a:r>
              <a:rPr lang="en" sz="285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https://www.bugcrowd.com/resources/webinar/confluence-server-webwork-injection/</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Clr>
                <a:schemeClr val="dk1"/>
              </a:buClr>
              <a:buSzPct val="38595"/>
              <a:buFont typeface="Arial"/>
              <a:buNone/>
            </a:pPr>
            <a:r>
              <a:rPr lang="en" sz="2850">
                <a:solidFill>
                  <a:srgbClr val="1155CC"/>
                </a:solidFill>
                <a:latin typeface="Times New Roman"/>
                <a:ea typeface="Times New Roman"/>
                <a:cs typeface="Times New Roman"/>
                <a:sym typeface="Times New Roman"/>
              </a:rPr>
              <a:t>Constantin, L. (n.d.). </a:t>
            </a:r>
            <a:r>
              <a:rPr i="1" lang="en" sz="2850">
                <a:solidFill>
                  <a:srgbClr val="1155CC"/>
                </a:solidFill>
                <a:latin typeface="Times New Roman"/>
                <a:ea typeface="Times New Roman"/>
                <a:cs typeface="Times New Roman"/>
                <a:sym typeface="Times New Roman"/>
              </a:rPr>
              <a:t>Critical flaw in Atlassian confluence actively exploited</a:t>
            </a:r>
            <a:r>
              <a:rPr lang="en" sz="2850">
                <a:solidFill>
                  <a:srgbClr val="1155CC"/>
                </a:solidFill>
                <a:latin typeface="Times New Roman"/>
                <a:ea typeface="Times New Roman"/>
                <a:cs typeface="Times New Roman"/>
                <a:sym typeface="Times New Roman"/>
              </a:rPr>
              <a:t>. CSO Online.</a:t>
            </a:r>
            <a:r>
              <a:rPr lang="en" sz="2850">
                <a:solidFill>
                  <a:srgbClr val="1155CC"/>
                </a:solidFill>
                <a:uFill>
                  <a:noFill/>
                </a:uFill>
                <a:latin typeface="Times New Roman"/>
                <a:ea typeface="Times New Roman"/>
                <a:cs typeface="Times New Roman"/>
                <a:sym typeface="Times New Roman"/>
                <a:hlinkClick r:id="rId6">
                  <a:extLst>
                    <a:ext uri="{A12FA001-AC4F-418D-AE19-62706E023703}">
                      <ahyp:hlinkClr val="tx"/>
                    </a:ext>
                  </a:extLst>
                </a:hlinkClick>
              </a:rPr>
              <a:t> </a:t>
            </a:r>
            <a:r>
              <a:rPr lang="en" sz="2850" u="sng">
                <a:solidFill>
                  <a:srgbClr val="1155CC"/>
                </a:solidFill>
                <a:latin typeface="Times New Roman"/>
                <a:ea typeface="Times New Roman"/>
                <a:cs typeface="Times New Roman"/>
                <a:sym typeface="Times New Roman"/>
                <a:hlinkClick r:id="rId7">
                  <a:extLst>
                    <a:ext uri="{A12FA001-AC4F-418D-AE19-62706E023703}">
                      <ahyp:hlinkClr val="tx"/>
                    </a:ext>
                  </a:extLst>
                </a:hlinkClick>
              </a:rPr>
              <a:t>https://www.csoonline.com/article/3632330/critical-flaw-in-atlassian-confluence-actively-exploited.html</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None/>
            </a:pPr>
            <a:r>
              <a:rPr i="1" lang="en" sz="2850">
                <a:solidFill>
                  <a:srgbClr val="1155CC"/>
                </a:solidFill>
                <a:latin typeface="Times New Roman"/>
                <a:ea typeface="Times New Roman"/>
                <a:cs typeface="Times New Roman"/>
                <a:sym typeface="Times New Roman"/>
              </a:rPr>
              <a:t>CVE-2021-26084: Atlassian confluence OGNL injection vulnerability exploited in the wild</a:t>
            </a:r>
            <a:r>
              <a:rPr lang="en" sz="2850">
                <a:solidFill>
                  <a:srgbClr val="1155CC"/>
                </a:solidFill>
                <a:latin typeface="Times New Roman"/>
                <a:ea typeface="Times New Roman"/>
                <a:cs typeface="Times New Roman"/>
                <a:sym typeface="Times New Roman"/>
              </a:rPr>
              <a:t>. (2021, September 7). Tenable®.</a:t>
            </a:r>
            <a:endParaRPr sz="2850">
              <a:solidFill>
                <a:srgbClr val="1155CC"/>
              </a:solidFill>
              <a:latin typeface="Times New Roman"/>
              <a:ea typeface="Times New Roman"/>
              <a:cs typeface="Times New Roman"/>
              <a:sym typeface="Times New Roman"/>
            </a:endParaRPr>
          </a:p>
          <a:p>
            <a:pPr indent="457200" lvl="0" marL="0" marR="50800" rtl="0" algn="l">
              <a:lnSpc>
                <a:spcPct val="250000"/>
              </a:lnSpc>
              <a:spcBef>
                <a:spcPts val="0"/>
              </a:spcBef>
              <a:spcAft>
                <a:spcPts val="0"/>
              </a:spcAft>
              <a:buClr>
                <a:schemeClr val="dk1"/>
              </a:buClr>
              <a:buSzPct val="38595"/>
              <a:buFont typeface="Arial"/>
              <a:buNone/>
            </a:pPr>
            <a:r>
              <a:rPr lang="en" sz="2850" u="sng">
                <a:solidFill>
                  <a:srgbClr val="1155CC"/>
                </a:solidFill>
                <a:latin typeface="Times New Roman"/>
                <a:ea typeface="Times New Roman"/>
                <a:cs typeface="Times New Roman"/>
                <a:sym typeface="Times New Roman"/>
                <a:hlinkClick r:id="rId8">
                  <a:extLst>
                    <a:ext uri="{A12FA001-AC4F-418D-AE19-62706E023703}">
                      <ahyp:hlinkClr val="tx"/>
                    </a:ext>
                  </a:extLst>
                </a:hlinkClick>
              </a:rPr>
              <a:t>https://www.tenable.com/blog/cve-2021-26084-atlassian-confluence-ognl-injection-vulnerability-exploited-in-the-wild</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None/>
            </a:pPr>
            <a:r>
              <a:rPr i="1" lang="en" sz="2850">
                <a:solidFill>
                  <a:srgbClr val="1155CC"/>
                </a:solidFill>
                <a:latin typeface="Times New Roman"/>
                <a:ea typeface="Times New Roman"/>
                <a:cs typeface="Times New Roman"/>
                <a:sym typeface="Times New Roman"/>
              </a:rPr>
              <a:t>CVE-2021-26084: Confluenza</a:t>
            </a:r>
            <a:r>
              <a:rPr lang="en" sz="2850">
                <a:solidFill>
                  <a:srgbClr val="1155CC"/>
                </a:solidFill>
                <a:latin typeface="Times New Roman"/>
                <a:ea typeface="Times New Roman"/>
                <a:cs typeface="Times New Roman"/>
                <a:sym typeface="Times New Roman"/>
              </a:rPr>
              <a:t>. (2021, September 9). Censys.</a:t>
            </a:r>
            <a:endParaRPr sz="2850">
              <a:solidFill>
                <a:srgbClr val="1155CC"/>
              </a:solidFill>
              <a:latin typeface="Times New Roman"/>
              <a:ea typeface="Times New Roman"/>
              <a:cs typeface="Times New Roman"/>
              <a:sym typeface="Times New Roman"/>
            </a:endParaRPr>
          </a:p>
          <a:p>
            <a:pPr indent="457200" lvl="0" marL="0" marR="50800" rtl="0" algn="l">
              <a:lnSpc>
                <a:spcPct val="250000"/>
              </a:lnSpc>
              <a:spcBef>
                <a:spcPts val="0"/>
              </a:spcBef>
              <a:spcAft>
                <a:spcPts val="0"/>
              </a:spcAft>
              <a:buClr>
                <a:schemeClr val="dk1"/>
              </a:buClr>
              <a:buSzPct val="38595"/>
              <a:buFont typeface="Arial"/>
              <a:buNone/>
            </a:pPr>
            <a:r>
              <a:rPr lang="en" sz="2850" u="sng">
                <a:solidFill>
                  <a:srgbClr val="1155CC"/>
                </a:solidFill>
                <a:latin typeface="Times New Roman"/>
                <a:ea typeface="Times New Roman"/>
                <a:cs typeface="Times New Roman"/>
                <a:sym typeface="Times New Roman"/>
                <a:hlinkClick r:id="rId9">
                  <a:extLst>
                    <a:ext uri="{A12FA001-AC4F-418D-AE19-62706E023703}">
                      <ahyp:hlinkClr val="tx"/>
                    </a:ext>
                  </a:extLst>
                </a:hlinkClick>
              </a:rPr>
              <a:t>https://censys.io/blog/cve-2021-26084-confluenza/?utm_campaign=Rapid%20Response&amp;utm_content=178541966&amp;utm_medium=social&amp;utm_source=twitter&amp;hss_channel=tw-3566263693</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Clr>
                <a:schemeClr val="dk1"/>
              </a:buClr>
              <a:buSzPct val="38595"/>
              <a:buFont typeface="Arial"/>
              <a:buNone/>
            </a:pPr>
            <a:r>
              <a:rPr lang="en" sz="2850">
                <a:solidFill>
                  <a:srgbClr val="1155CC"/>
                </a:solidFill>
                <a:latin typeface="Times New Roman"/>
                <a:ea typeface="Times New Roman"/>
                <a:cs typeface="Times New Roman"/>
                <a:sym typeface="Times New Roman"/>
              </a:rPr>
              <a:t>Oliveira, F. (2021, September 1). </a:t>
            </a:r>
            <a:r>
              <a:rPr i="1" lang="en" sz="2850">
                <a:solidFill>
                  <a:srgbClr val="1155CC"/>
                </a:solidFill>
                <a:latin typeface="Times New Roman"/>
                <a:ea typeface="Times New Roman"/>
                <a:cs typeface="Times New Roman"/>
                <a:sym typeface="Times New Roman"/>
              </a:rPr>
              <a:t>Offensive security’s exploit database archive</a:t>
            </a:r>
            <a:r>
              <a:rPr lang="en" sz="2850">
                <a:solidFill>
                  <a:srgbClr val="1155CC"/>
                </a:solidFill>
                <a:latin typeface="Times New Roman"/>
                <a:ea typeface="Times New Roman"/>
                <a:cs typeface="Times New Roman"/>
                <a:sym typeface="Times New Roman"/>
              </a:rPr>
              <a:t>. Exploit Database.</a:t>
            </a:r>
            <a:r>
              <a:rPr lang="en" sz="2850">
                <a:solidFill>
                  <a:srgbClr val="1155CC"/>
                </a:solidFill>
                <a:uFill>
                  <a:noFill/>
                </a:uFill>
                <a:latin typeface="Times New Roman"/>
                <a:ea typeface="Times New Roman"/>
                <a:cs typeface="Times New Roman"/>
                <a:sym typeface="Times New Roman"/>
                <a:hlinkClick r:id="rId10">
                  <a:extLst>
                    <a:ext uri="{A12FA001-AC4F-418D-AE19-62706E023703}">
                      <ahyp:hlinkClr val="tx"/>
                    </a:ext>
                  </a:extLst>
                </a:hlinkClick>
              </a:rPr>
              <a:t> </a:t>
            </a:r>
            <a:r>
              <a:rPr lang="en" sz="2850" u="sng">
                <a:solidFill>
                  <a:srgbClr val="1155CC"/>
                </a:solidFill>
                <a:latin typeface="Times New Roman"/>
                <a:ea typeface="Times New Roman"/>
                <a:cs typeface="Times New Roman"/>
                <a:sym typeface="Times New Roman"/>
                <a:hlinkClick r:id="rId11">
                  <a:extLst>
                    <a:ext uri="{A12FA001-AC4F-418D-AE19-62706E023703}">
                      <ahyp:hlinkClr val="tx"/>
                    </a:ext>
                  </a:extLst>
                </a:hlinkClick>
              </a:rPr>
              <a:t>https://www.exploit-db.com/exploits/50243</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Clr>
                <a:schemeClr val="dk1"/>
              </a:buClr>
              <a:buSzPct val="38595"/>
              <a:buFont typeface="Arial"/>
              <a:buNone/>
            </a:pPr>
            <a:r>
              <a:rPr i="1" lang="en" sz="2850">
                <a:solidFill>
                  <a:srgbClr val="1155CC"/>
                </a:solidFill>
                <a:latin typeface="Times New Roman"/>
                <a:ea typeface="Times New Roman"/>
                <a:cs typeface="Times New Roman"/>
                <a:sym typeface="Times New Roman"/>
              </a:rPr>
              <a:t>Writeups/confluence-rce.md at main · httpvoid/writeups</a:t>
            </a:r>
            <a:r>
              <a:rPr lang="en" sz="2850">
                <a:solidFill>
                  <a:srgbClr val="1155CC"/>
                </a:solidFill>
                <a:latin typeface="Times New Roman"/>
                <a:ea typeface="Times New Roman"/>
                <a:cs typeface="Times New Roman"/>
                <a:sym typeface="Times New Roman"/>
              </a:rPr>
              <a:t>. (2021, August 31). GitHub.</a:t>
            </a:r>
            <a:r>
              <a:rPr lang="en" sz="2850">
                <a:solidFill>
                  <a:srgbClr val="1155CC"/>
                </a:solidFill>
                <a:uFill>
                  <a:noFill/>
                </a:uFill>
                <a:latin typeface="Times New Roman"/>
                <a:ea typeface="Times New Roman"/>
                <a:cs typeface="Times New Roman"/>
                <a:sym typeface="Times New Roman"/>
                <a:hlinkClick r:id="rId12">
                  <a:extLst>
                    <a:ext uri="{A12FA001-AC4F-418D-AE19-62706E023703}">
                      <ahyp:hlinkClr val="tx"/>
                    </a:ext>
                  </a:extLst>
                </a:hlinkClick>
              </a:rPr>
              <a:t> </a:t>
            </a:r>
            <a:r>
              <a:rPr lang="en" sz="2850" u="sng">
                <a:solidFill>
                  <a:srgbClr val="1155CC"/>
                </a:solidFill>
                <a:latin typeface="Times New Roman"/>
                <a:ea typeface="Times New Roman"/>
                <a:cs typeface="Times New Roman"/>
                <a:sym typeface="Times New Roman"/>
                <a:hlinkClick r:id="rId13">
                  <a:extLst>
                    <a:ext uri="{A12FA001-AC4F-418D-AE19-62706E023703}">
                      <ahyp:hlinkClr val="tx"/>
                    </a:ext>
                  </a:extLst>
                </a:hlinkClick>
              </a:rPr>
              <a:t>https://github.com/httpvoid/writeups/blob/main/Confluence-RCE.md</a:t>
            </a:r>
            <a:endParaRPr sz="2850" u="sng">
              <a:solidFill>
                <a:srgbClr val="1155CC"/>
              </a:solidFill>
              <a:latin typeface="Times New Roman"/>
              <a:ea typeface="Times New Roman"/>
              <a:cs typeface="Times New Roman"/>
              <a:sym typeface="Times New Roman"/>
            </a:endParaRPr>
          </a:p>
          <a:p>
            <a:pPr indent="0" lvl="0" marL="0" marR="50800" rtl="0" algn="l">
              <a:lnSpc>
                <a:spcPct val="250000"/>
              </a:lnSpc>
              <a:spcBef>
                <a:spcPts val="0"/>
              </a:spcBef>
              <a:spcAft>
                <a:spcPts val="0"/>
              </a:spcAft>
              <a:buNone/>
            </a:pPr>
            <a:r>
              <a:rPr i="1" lang="en" sz="2850">
                <a:solidFill>
                  <a:srgbClr val="1155CC"/>
                </a:solidFill>
                <a:latin typeface="Times New Roman"/>
                <a:ea typeface="Times New Roman"/>
                <a:cs typeface="Times New Roman"/>
                <a:sym typeface="Times New Roman"/>
              </a:rPr>
              <a:t>Zero day initiative — CVE-2021-26084: Details on the recently exploited Atlassian confluence OGNL injection bug</a:t>
            </a:r>
            <a:r>
              <a:rPr lang="en" sz="2850">
                <a:solidFill>
                  <a:srgbClr val="1155CC"/>
                </a:solidFill>
                <a:latin typeface="Times New Roman"/>
                <a:ea typeface="Times New Roman"/>
                <a:cs typeface="Times New Roman"/>
                <a:sym typeface="Times New Roman"/>
              </a:rPr>
              <a:t>. (2021, September 22). Zero Day Initiative.</a:t>
            </a:r>
            <a:endParaRPr sz="2850">
              <a:solidFill>
                <a:srgbClr val="1155CC"/>
              </a:solidFill>
              <a:latin typeface="Times New Roman"/>
              <a:ea typeface="Times New Roman"/>
              <a:cs typeface="Times New Roman"/>
              <a:sym typeface="Times New Roman"/>
            </a:endParaRPr>
          </a:p>
          <a:p>
            <a:pPr indent="457200" lvl="0" marL="0" marR="50800" rtl="0" algn="l">
              <a:lnSpc>
                <a:spcPct val="250000"/>
              </a:lnSpc>
              <a:spcBef>
                <a:spcPts val="0"/>
              </a:spcBef>
              <a:spcAft>
                <a:spcPts val="0"/>
              </a:spcAft>
              <a:buClr>
                <a:schemeClr val="dk1"/>
              </a:buClr>
              <a:buSzPct val="38595"/>
              <a:buFont typeface="Arial"/>
              <a:buNone/>
            </a:pPr>
            <a:r>
              <a:rPr lang="en" sz="2850" u="sng">
                <a:solidFill>
                  <a:srgbClr val="1155CC"/>
                </a:solidFill>
                <a:latin typeface="Times New Roman"/>
                <a:ea typeface="Times New Roman"/>
                <a:cs typeface="Times New Roman"/>
                <a:sym typeface="Times New Roman"/>
                <a:hlinkClick r:id="rId14">
                  <a:extLst>
                    <a:ext uri="{A12FA001-AC4F-418D-AE19-62706E023703}">
                      <ahyp:hlinkClr val="tx"/>
                    </a:ext>
                  </a:extLst>
                </a:hlinkClick>
              </a:rPr>
              <a:t>https://www.zerodayinitiative.com/blog/2021/9/21/cve-2021-26084-details-on-the-recently-exploited-atlassian-confluence-ognl-injection-bug</a:t>
            </a:r>
            <a:endParaRPr sz="2850" u="sng">
              <a:solidFill>
                <a:srgbClr val="1155CC"/>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